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56" r:id="rId2"/>
    <p:sldId id="281" r:id="rId3"/>
    <p:sldId id="303" r:id="rId4"/>
    <p:sldId id="294" r:id="rId5"/>
    <p:sldId id="290" r:id="rId6"/>
    <p:sldId id="302" r:id="rId7"/>
    <p:sldId id="295" r:id="rId8"/>
    <p:sldId id="296" r:id="rId9"/>
    <p:sldId id="285" r:id="rId10"/>
    <p:sldId id="293" r:id="rId11"/>
    <p:sldId id="298" r:id="rId12"/>
    <p:sldId id="292" r:id="rId13"/>
    <p:sldId id="297" r:id="rId14"/>
    <p:sldId id="299" r:id="rId15"/>
    <p:sldId id="300" r:id="rId16"/>
    <p:sldId id="301" r:id="rId17"/>
    <p:sldId id="29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23" autoAdjust="0"/>
    <p:restoredTop sz="73525" autoAdjust="0"/>
  </p:normalViewPr>
  <p:slideViewPr>
    <p:cSldViewPr>
      <p:cViewPr>
        <p:scale>
          <a:sx n="72" d="100"/>
          <a:sy n="72" d="100"/>
        </p:scale>
        <p:origin x="-189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 teachers</c:v>
                </c:pt>
              </c:strCache>
            </c:strRef>
          </c:tx>
          <c:invertIfNegative val="0"/>
          <c:cat>
            <c:strRef>
              <c:f>Sheet1!$A$2:$A$8</c:f>
              <c:strCache>
                <c:ptCount val="7"/>
                <c:pt idx="0">
                  <c:v>1a</c:v>
                </c:pt>
                <c:pt idx="1">
                  <c:v>1e</c:v>
                </c:pt>
                <c:pt idx="2">
                  <c:v>2a</c:v>
                </c:pt>
                <c:pt idx="3">
                  <c:v>2d</c:v>
                </c:pt>
                <c:pt idx="4">
                  <c:v>3b</c:v>
                </c:pt>
                <c:pt idx="5">
                  <c:v>3c</c:v>
                </c:pt>
                <c:pt idx="6">
                  <c:v>3d</c:v>
                </c:pt>
              </c:strCache>
            </c:strRef>
          </c:cat>
          <c:val>
            <c:numRef>
              <c:f>Sheet1!$B$2:$B$8</c:f>
              <c:numCache>
                <c:formatCode>General</c:formatCode>
                <c:ptCount val="7"/>
                <c:pt idx="0">
                  <c:v>2</c:v>
                </c:pt>
                <c:pt idx="1">
                  <c:v>4</c:v>
                </c:pt>
                <c:pt idx="2">
                  <c:v>0</c:v>
                </c:pt>
                <c:pt idx="3">
                  <c:v>5</c:v>
                </c:pt>
                <c:pt idx="4">
                  <c:v>12</c:v>
                </c:pt>
                <c:pt idx="5">
                  <c:v>10</c:v>
                </c:pt>
                <c:pt idx="6">
                  <c:v>6</c:v>
                </c:pt>
              </c:numCache>
            </c:numRef>
          </c:val>
        </c:ser>
        <c:dLbls>
          <c:showLegendKey val="0"/>
          <c:showVal val="0"/>
          <c:showCatName val="0"/>
          <c:showSerName val="0"/>
          <c:showPercent val="0"/>
          <c:showBubbleSize val="0"/>
        </c:dLbls>
        <c:gapWidth val="150"/>
        <c:axId val="180928512"/>
        <c:axId val="180930048"/>
      </c:barChart>
      <c:catAx>
        <c:axId val="180928512"/>
        <c:scaling>
          <c:orientation val="minMax"/>
        </c:scaling>
        <c:delete val="0"/>
        <c:axPos val="b"/>
        <c:majorTickMark val="out"/>
        <c:minorTickMark val="none"/>
        <c:tickLblPos val="nextTo"/>
        <c:crossAx val="180930048"/>
        <c:crosses val="autoZero"/>
        <c:auto val="1"/>
        <c:lblAlgn val="ctr"/>
        <c:lblOffset val="100"/>
        <c:noMultiLvlLbl val="0"/>
      </c:catAx>
      <c:valAx>
        <c:axId val="180930048"/>
        <c:scaling>
          <c:orientation val="minMax"/>
        </c:scaling>
        <c:delete val="0"/>
        <c:axPos val="l"/>
        <c:majorGridlines/>
        <c:numFmt formatCode="General" sourceLinked="1"/>
        <c:majorTickMark val="out"/>
        <c:minorTickMark val="none"/>
        <c:tickLblPos val="nextTo"/>
        <c:crossAx val="18092851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13602B-3538-4D3D-B1E3-DC63B91B7C2C}" type="datetimeFigureOut">
              <a:rPr lang="en-US" smtClean="0"/>
              <a:t>10/5/2015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EE0D55-16F3-4AC7-BA71-D878009E2342}" type="slidenum">
              <a:rPr lang="en-US" smtClean="0"/>
              <a:t>‹#›</a:t>
            </a:fld>
            <a:endParaRPr lang="en-US"/>
          </a:p>
        </p:txBody>
      </p:sp>
    </p:spTree>
    <p:extLst>
      <p:ext uri="{BB962C8B-B14F-4D97-AF65-F5344CB8AC3E}">
        <p14:creationId xmlns:p14="http://schemas.microsoft.com/office/powerpoint/2010/main" val="1160630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DDA74B-E171-46EE-9780-8A3D2B3A33FE}" type="datetimeFigureOut">
              <a:rPr lang="en-US" smtClean="0"/>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83CFE7-1F6E-411C-B560-05495C44860F}" type="slidenum">
              <a:rPr lang="en-US" smtClean="0"/>
              <a:t>‹#›</a:t>
            </a:fld>
            <a:endParaRPr lang="en-US"/>
          </a:p>
        </p:txBody>
      </p:sp>
    </p:spTree>
    <p:extLst>
      <p:ext uri="{BB962C8B-B14F-4D97-AF65-F5344CB8AC3E}">
        <p14:creationId xmlns:p14="http://schemas.microsoft.com/office/powerpoint/2010/main" val="1328568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3CFE7-1F6E-411C-B560-05495C44860F}" type="slidenum">
              <a:rPr lang="en-US" smtClean="0"/>
              <a:t>1</a:t>
            </a:fld>
            <a:endParaRPr lang="en-US"/>
          </a:p>
        </p:txBody>
      </p:sp>
    </p:spTree>
    <p:extLst>
      <p:ext uri="{BB962C8B-B14F-4D97-AF65-F5344CB8AC3E}">
        <p14:creationId xmlns:p14="http://schemas.microsoft.com/office/powerpoint/2010/main" val="1513859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3CFE7-1F6E-411C-B560-05495C44860F}" type="slidenum">
              <a:rPr lang="en-US" smtClean="0"/>
              <a:t>2</a:t>
            </a:fld>
            <a:endParaRPr lang="en-US"/>
          </a:p>
        </p:txBody>
      </p:sp>
    </p:spTree>
    <p:extLst>
      <p:ext uri="{BB962C8B-B14F-4D97-AF65-F5344CB8AC3E}">
        <p14:creationId xmlns:p14="http://schemas.microsoft.com/office/powerpoint/2010/main" val="3726818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3CFE7-1F6E-411C-B560-05495C44860F}" type="slidenum">
              <a:rPr lang="en-US" smtClean="0"/>
              <a:t>3</a:t>
            </a:fld>
            <a:endParaRPr lang="en-US"/>
          </a:p>
        </p:txBody>
      </p:sp>
    </p:spTree>
    <p:extLst>
      <p:ext uri="{BB962C8B-B14F-4D97-AF65-F5344CB8AC3E}">
        <p14:creationId xmlns:p14="http://schemas.microsoft.com/office/powerpoint/2010/main" val="436402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A9B89B56-724F-4914-B62E-6196EBEFA48E}" type="slidenum">
              <a:rPr lang="en-US" smtClean="0">
                <a:latin typeface="Arial" pitchFamily="34" charset="0"/>
                <a:ea typeface="ＭＳ Ｐゴシック"/>
                <a:cs typeface="ＭＳ Ｐゴシック"/>
              </a:rPr>
              <a:pPr/>
              <a:t>7</a:t>
            </a:fld>
            <a:endParaRPr lang="en-US" smtClean="0">
              <a:latin typeface="Arial" pitchFamily="34" charset="0"/>
              <a:ea typeface="ＭＳ Ｐゴシック"/>
              <a:cs typeface="ＭＳ Ｐゴシック"/>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xfrm>
            <a:off x="457200" y="4272197"/>
            <a:ext cx="5943600" cy="4575123"/>
          </a:xfrm>
          <a:noFill/>
          <a:ln/>
        </p:spPr>
        <p:txBody>
          <a:bodyPr/>
          <a:lstStyle/>
          <a:p>
            <a:pPr>
              <a:buFontTx/>
              <a:buChar char="•"/>
            </a:pPr>
            <a:r>
              <a:rPr lang="en-US" sz="900" dirty="0" smtClean="0">
                <a:latin typeface="Arial" pitchFamily="34" charset="0"/>
                <a:ea typeface="ＭＳ Ｐゴシック"/>
                <a:cs typeface="ＭＳ Ｐゴシック"/>
              </a:rPr>
              <a:t>Schools need to address academics AND </a:t>
            </a:r>
            <a:r>
              <a:rPr lang="en-US" sz="900" b="1" i="1" dirty="0" smtClean="0">
                <a:latin typeface="Arial" pitchFamily="34" charset="0"/>
                <a:ea typeface="ＭＳ Ｐゴシック"/>
                <a:cs typeface="ＭＳ Ｐゴシック"/>
              </a:rPr>
              <a:t>behaviors</a:t>
            </a:r>
            <a:r>
              <a:rPr lang="en-US" sz="900" dirty="0" smtClean="0">
                <a:latin typeface="Arial" pitchFamily="34" charset="0"/>
                <a:ea typeface="ＭＳ Ｐゴシック"/>
                <a:cs typeface="ＭＳ Ｐゴシック"/>
              </a:rPr>
              <a:t>, both of which require systems of support. The green triangle represents Universal Design/Response to Intervention which benefits all students: School-Wide. Research shows that usually Tier I Universal Interventions do indeed benefit at least 80-90% of the students within a school. Then there are a few students – about 5-10% who are at-risk and need more and a bit different supports and interventions. Finally, although all students still receive universal interventions, there is a very small 1-5% who will need even more intensive supports. These interventions are still provided within the general education curriculum – this not Special Education, nor does this 1-5% necessarily require a referral to Special Ed at this point.</a:t>
            </a:r>
          </a:p>
          <a:p>
            <a:r>
              <a:rPr lang="en-US" sz="900" b="1" dirty="0" smtClean="0">
                <a:latin typeface="Arial" pitchFamily="34" charset="0"/>
                <a:ea typeface="ＭＳ Ｐゴシック"/>
                <a:cs typeface="ＭＳ Ｐゴシック"/>
              </a:rPr>
              <a:t>This is a three tier model.  At the first tier, the green triangle, the school would start by ensuring that every student has access to rigorous, grade-level curriculum and highly effective initial teaching.  At this tier, teachers are expected to differentiate instruction based on student needs.  Teachers must scaffold content, process and product on the basis of student needs. For most students 80-90% benefit from this tier.  This tier is both preventive and proactive.  It involves all students, all settings.  </a:t>
            </a:r>
            <a:endParaRPr lang="en-US" sz="900" dirty="0" smtClean="0">
              <a:latin typeface="Arial" pitchFamily="34" charset="0"/>
              <a:ea typeface="ＭＳ Ｐゴシック"/>
              <a:cs typeface="ＭＳ Ｐゴシック"/>
            </a:endParaRPr>
          </a:p>
          <a:p>
            <a:r>
              <a:rPr lang="en-US" sz="900" b="1" dirty="0" smtClean="0">
                <a:latin typeface="Arial" pitchFamily="34" charset="0"/>
                <a:ea typeface="ＭＳ Ｐゴシック"/>
                <a:cs typeface="ＭＳ Ｐゴシック"/>
              </a:rPr>
              <a:t>At tier 2, the school would use on-going formative assessment to identify students in need of additional support usually 5-10% of your population.  As well as to target each student’s specific learning needs.  At this level, instruction is delivered in small groups using strategies that directly target skills.  Progress monitoring is done periodically to assess whether or not the student is responding to the intervention.  Hence, response to intervention.  At this level, adjustments need to be made to target strategies based on the needs of students.  For 5-10% of the population in addition to tier 1, differentiated instruction , students are successful.</a:t>
            </a:r>
            <a:endParaRPr lang="en-US" sz="900" dirty="0" smtClean="0">
              <a:latin typeface="Arial" pitchFamily="34" charset="0"/>
              <a:ea typeface="ＭＳ Ｐゴシック"/>
              <a:cs typeface="ＭＳ Ｐゴシック"/>
            </a:endParaRPr>
          </a:p>
          <a:p>
            <a:r>
              <a:rPr lang="en-US" sz="900" b="1" dirty="0" smtClean="0">
                <a:latin typeface="Arial" pitchFamily="34" charset="0"/>
                <a:ea typeface="ＭＳ Ｐゴシック"/>
                <a:cs typeface="ＭＳ Ｐゴシック"/>
              </a:rPr>
              <a:t>There is a small number of students 1-5% who would require intensive support or tier 3 in addition to core instruction.  At this level we are monitoring students progress and making adjustments as needed. Notice we have not mentioned a referral to special education.  This is all within the general </a:t>
            </a:r>
            <a:r>
              <a:rPr lang="en-US" sz="900" b="1" dirty="0" err="1" smtClean="0">
                <a:latin typeface="Arial" pitchFamily="34" charset="0"/>
                <a:ea typeface="ＭＳ Ｐゴシック"/>
                <a:cs typeface="ＭＳ Ｐゴシック"/>
              </a:rPr>
              <a:t>ed</a:t>
            </a:r>
            <a:r>
              <a:rPr lang="en-US" sz="900" b="1" dirty="0" smtClean="0">
                <a:latin typeface="Arial" pitchFamily="34" charset="0"/>
                <a:ea typeface="ＭＳ Ｐゴシック"/>
                <a:cs typeface="ＭＳ Ｐゴシック"/>
              </a:rPr>
              <a:t> context (UDL).  Students at this level often have multiple needs intensive help must be individualized based on a problem-solving approach.</a:t>
            </a:r>
            <a:endParaRPr lang="en-US" sz="900" dirty="0" smtClean="0">
              <a:latin typeface="Arial" pitchFamily="34" charset="0"/>
              <a:ea typeface="ＭＳ Ｐゴシック"/>
              <a:cs typeface="ＭＳ Ｐゴシック"/>
            </a:endParaRPr>
          </a:p>
          <a:p>
            <a:r>
              <a:rPr lang="en-US" sz="900" b="1" dirty="0" smtClean="0">
                <a:latin typeface="Arial" pitchFamily="34" charset="0"/>
                <a:ea typeface="ＭＳ Ｐゴシック"/>
                <a:cs typeface="ＭＳ Ｐゴシック"/>
              </a:rPr>
              <a:t> </a:t>
            </a:r>
            <a:r>
              <a:rPr lang="en-US" sz="900" dirty="0" smtClean="0">
                <a:latin typeface="Arial" pitchFamily="34" charset="0"/>
                <a:ea typeface="ＭＳ Ｐゴシック"/>
                <a:cs typeface="ＭＳ Ｐゴシック"/>
              </a:rPr>
              <a:t> Appropriate instruction delivered to all students in the general education class by qualified personnel.</a:t>
            </a:r>
          </a:p>
          <a:p>
            <a:pPr>
              <a:buFontTx/>
              <a:buChar char="•"/>
            </a:pPr>
            <a:r>
              <a:rPr lang="en-US" sz="900" dirty="0" smtClean="0">
                <a:latin typeface="Arial" pitchFamily="34" charset="0"/>
                <a:ea typeface="ＭＳ Ｐゴシック"/>
                <a:cs typeface="ＭＳ Ｐゴシック"/>
              </a:rPr>
              <a:t>Screenings administered to all students for the purpose of establishing a baseline and identifying those students who are not making academic progress at expected rates.</a:t>
            </a:r>
          </a:p>
          <a:p>
            <a:pPr>
              <a:buFontTx/>
              <a:buChar char="•"/>
            </a:pPr>
            <a:r>
              <a:rPr lang="en-US" sz="900" dirty="0" smtClean="0">
                <a:latin typeface="Arial" pitchFamily="34" charset="0"/>
                <a:ea typeface="ＭＳ Ｐゴシック"/>
                <a:cs typeface="ＭＳ Ｐゴシック"/>
              </a:rPr>
              <a:t>Instruction matched to student need with increasingly intensive levels of targeted intervention and instruction for students who do not make satisfactory progress in their levels of performance and/or in their rate of learning.</a:t>
            </a:r>
          </a:p>
          <a:p>
            <a:pPr>
              <a:buFontTx/>
              <a:buChar char="•"/>
            </a:pPr>
            <a:r>
              <a:rPr lang="en-US" sz="900" dirty="0" smtClean="0">
                <a:latin typeface="Arial" pitchFamily="34" charset="0"/>
                <a:ea typeface="ＭＳ Ｐゴシック"/>
                <a:cs typeface="ＭＳ Ｐゴシック"/>
              </a:rPr>
              <a:t>Repeated assessments of student achievement which should include curriculum based measures.</a:t>
            </a:r>
          </a:p>
          <a:p>
            <a:pPr>
              <a:buFontTx/>
              <a:buChar char="•"/>
            </a:pPr>
            <a:r>
              <a:rPr lang="en-US" sz="900" dirty="0" smtClean="0">
                <a:latin typeface="Arial" pitchFamily="34" charset="0"/>
                <a:ea typeface="ＭＳ Ｐゴシック"/>
                <a:cs typeface="ＭＳ Ｐゴシック"/>
              </a:rPr>
              <a:t>Written notification to the parents regarding the nature and scope of interventions.</a:t>
            </a:r>
          </a:p>
          <a:p>
            <a:pPr eaLnBrk="1" hangingPunct="1"/>
            <a:endParaRPr lang="en-US" dirty="0" smtClean="0">
              <a:latin typeface="Arial" pitchFamily="34" charset="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817" indent="-285699" eaLnBrk="0" hangingPunct="0">
              <a:defRPr sz="2400">
                <a:solidFill>
                  <a:schemeClr val="tx1"/>
                </a:solidFill>
                <a:latin typeface="Arial" charset="0"/>
                <a:ea typeface="ＭＳ Ｐゴシック" charset="0"/>
              </a:defRPr>
            </a:lvl2pPr>
            <a:lvl3pPr marL="1142794" indent="-228559" eaLnBrk="0" hangingPunct="0">
              <a:defRPr sz="2400">
                <a:solidFill>
                  <a:schemeClr val="tx1"/>
                </a:solidFill>
                <a:latin typeface="Arial" charset="0"/>
                <a:ea typeface="ＭＳ Ｐゴシック" charset="0"/>
              </a:defRPr>
            </a:lvl3pPr>
            <a:lvl4pPr marL="1599912" indent="-228559" eaLnBrk="0" hangingPunct="0">
              <a:defRPr sz="2400">
                <a:solidFill>
                  <a:schemeClr val="tx1"/>
                </a:solidFill>
                <a:latin typeface="Arial" charset="0"/>
                <a:ea typeface="ＭＳ Ｐゴシック" charset="0"/>
              </a:defRPr>
            </a:lvl4pPr>
            <a:lvl5pPr marL="2057029" indent="-228559" eaLnBrk="0" hangingPunct="0">
              <a:defRPr sz="2400">
                <a:solidFill>
                  <a:schemeClr val="tx1"/>
                </a:solidFill>
                <a:latin typeface="Arial" charset="0"/>
                <a:ea typeface="ＭＳ Ｐゴシック" charset="0"/>
              </a:defRPr>
            </a:lvl5pPr>
            <a:lvl6pPr marL="2514147" indent="-228559" eaLnBrk="0" fontAlgn="base" hangingPunct="0">
              <a:spcBef>
                <a:spcPct val="0"/>
              </a:spcBef>
              <a:spcAft>
                <a:spcPct val="0"/>
              </a:spcAft>
              <a:defRPr sz="2400">
                <a:solidFill>
                  <a:schemeClr val="tx1"/>
                </a:solidFill>
                <a:latin typeface="Arial" charset="0"/>
                <a:ea typeface="ＭＳ Ｐゴシック" charset="0"/>
              </a:defRPr>
            </a:lvl6pPr>
            <a:lvl7pPr marL="2971264" indent="-228559" eaLnBrk="0" fontAlgn="base" hangingPunct="0">
              <a:spcBef>
                <a:spcPct val="0"/>
              </a:spcBef>
              <a:spcAft>
                <a:spcPct val="0"/>
              </a:spcAft>
              <a:defRPr sz="2400">
                <a:solidFill>
                  <a:schemeClr val="tx1"/>
                </a:solidFill>
                <a:latin typeface="Arial" charset="0"/>
                <a:ea typeface="ＭＳ Ｐゴシック" charset="0"/>
              </a:defRPr>
            </a:lvl7pPr>
            <a:lvl8pPr marL="3428382" indent="-228559" eaLnBrk="0" fontAlgn="base" hangingPunct="0">
              <a:spcBef>
                <a:spcPct val="0"/>
              </a:spcBef>
              <a:spcAft>
                <a:spcPct val="0"/>
              </a:spcAft>
              <a:defRPr sz="2400">
                <a:solidFill>
                  <a:schemeClr val="tx1"/>
                </a:solidFill>
                <a:latin typeface="Arial" charset="0"/>
                <a:ea typeface="ＭＳ Ｐゴシック" charset="0"/>
              </a:defRPr>
            </a:lvl8pPr>
            <a:lvl9pPr marL="3885499" indent="-228559"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8658DD6-F3E2-C14A-B72E-7B466DD68B9D}" type="slidenum">
              <a:rPr lang="en-US" sz="1200"/>
              <a:pPr eaLnBrk="1" hangingPunct="1"/>
              <a:t>14</a:t>
            </a:fld>
            <a:endParaRPr lang="en-US" sz="1200"/>
          </a:p>
        </p:txBody>
      </p:sp>
    </p:spTree>
    <p:extLst>
      <p:ext uri="{BB962C8B-B14F-4D97-AF65-F5344CB8AC3E}">
        <p14:creationId xmlns:p14="http://schemas.microsoft.com/office/powerpoint/2010/main" val="273107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817" indent="-285699" eaLnBrk="0" hangingPunct="0">
              <a:defRPr sz="2400">
                <a:solidFill>
                  <a:schemeClr val="tx1"/>
                </a:solidFill>
                <a:latin typeface="Arial" charset="0"/>
                <a:ea typeface="ＭＳ Ｐゴシック" charset="0"/>
              </a:defRPr>
            </a:lvl2pPr>
            <a:lvl3pPr marL="1142794" indent="-228559" eaLnBrk="0" hangingPunct="0">
              <a:defRPr sz="2400">
                <a:solidFill>
                  <a:schemeClr val="tx1"/>
                </a:solidFill>
                <a:latin typeface="Arial" charset="0"/>
                <a:ea typeface="ＭＳ Ｐゴシック" charset="0"/>
              </a:defRPr>
            </a:lvl3pPr>
            <a:lvl4pPr marL="1599912" indent="-228559" eaLnBrk="0" hangingPunct="0">
              <a:defRPr sz="2400">
                <a:solidFill>
                  <a:schemeClr val="tx1"/>
                </a:solidFill>
                <a:latin typeface="Arial" charset="0"/>
                <a:ea typeface="ＭＳ Ｐゴシック" charset="0"/>
              </a:defRPr>
            </a:lvl4pPr>
            <a:lvl5pPr marL="2057029" indent="-228559" eaLnBrk="0" hangingPunct="0">
              <a:defRPr sz="2400">
                <a:solidFill>
                  <a:schemeClr val="tx1"/>
                </a:solidFill>
                <a:latin typeface="Arial" charset="0"/>
                <a:ea typeface="ＭＳ Ｐゴシック" charset="0"/>
              </a:defRPr>
            </a:lvl5pPr>
            <a:lvl6pPr marL="2514147" indent="-228559" eaLnBrk="0" fontAlgn="base" hangingPunct="0">
              <a:spcBef>
                <a:spcPct val="0"/>
              </a:spcBef>
              <a:spcAft>
                <a:spcPct val="0"/>
              </a:spcAft>
              <a:defRPr sz="2400">
                <a:solidFill>
                  <a:schemeClr val="tx1"/>
                </a:solidFill>
                <a:latin typeface="Arial" charset="0"/>
                <a:ea typeface="ＭＳ Ｐゴシック" charset="0"/>
              </a:defRPr>
            </a:lvl6pPr>
            <a:lvl7pPr marL="2971264" indent="-228559" eaLnBrk="0" fontAlgn="base" hangingPunct="0">
              <a:spcBef>
                <a:spcPct val="0"/>
              </a:spcBef>
              <a:spcAft>
                <a:spcPct val="0"/>
              </a:spcAft>
              <a:defRPr sz="2400">
                <a:solidFill>
                  <a:schemeClr val="tx1"/>
                </a:solidFill>
                <a:latin typeface="Arial" charset="0"/>
                <a:ea typeface="ＭＳ Ｐゴシック" charset="0"/>
              </a:defRPr>
            </a:lvl7pPr>
            <a:lvl8pPr marL="3428382" indent="-228559" eaLnBrk="0" fontAlgn="base" hangingPunct="0">
              <a:spcBef>
                <a:spcPct val="0"/>
              </a:spcBef>
              <a:spcAft>
                <a:spcPct val="0"/>
              </a:spcAft>
              <a:defRPr sz="2400">
                <a:solidFill>
                  <a:schemeClr val="tx1"/>
                </a:solidFill>
                <a:latin typeface="Arial" charset="0"/>
                <a:ea typeface="ＭＳ Ｐゴシック" charset="0"/>
              </a:defRPr>
            </a:lvl8pPr>
            <a:lvl9pPr marL="3885499" indent="-228559"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8658DD6-F3E2-C14A-B72E-7B466DD68B9D}" type="slidenum">
              <a:rPr lang="en-US" sz="1200"/>
              <a:pPr eaLnBrk="1" hangingPunct="1"/>
              <a:t>15</a:t>
            </a:fld>
            <a:endParaRPr lang="en-US" sz="1200"/>
          </a:p>
        </p:txBody>
      </p:sp>
    </p:spTree>
    <p:extLst>
      <p:ext uri="{BB962C8B-B14F-4D97-AF65-F5344CB8AC3E}">
        <p14:creationId xmlns:p14="http://schemas.microsoft.com/office/powerpoint/2010/main" val="273107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817" indent="-285699" eaLnBrk="0" hangingPunct="0">
              <a:defRPr sz="2400">
                <a:solidFill>
                  <a:schemeClr val="tx1"/>
                </a:solidFill>
                <a:latin typeface="Arial" charset="0"/>
                <a:ea typeface="ＭＳ Ｐゴシック" charset="0"/>
              </a:defRPr>
            </a:lvl2pPr>
            <a:lvl3pPr marL="1142794" indent="-228559" eaLnBrk="0" hangingPunct="0">
              <a:defRPr sz="2400">
                <a:solidFill>
                  <a:schemeClr val="tx1"/>
                </a:solidFill>
                <a:latin typeface="Arial" charset="0"/>
                <a:ea typeface="ＭＳ Ｐゴシック" charset="0"/>
              </a:defRPr>
            </a:lvl3pPr>
            <a:lvl4pPr marL="1599912" indent="-228559" eaLnBrk="0" hangingPunct="0">
              <a:defRPr sz="2400">
                <a:solidFill>
                  <a:schemeClr val="tx1"/>
                </a:solidFill>
                <a:latin typeface="Arial" charset="0"/>
                <a:ea typeface="ＭＳ Ｐゴシック" charset="0"/>
              </a:defRPr>
            </a:lvl4pPr>
            <a:lvl5pPr marL="2057029" indent="-228559" eaLnBrk="0" hangingPunct="0">
              <a:defRPr sz="2400">
                <a:solidFill>
                  <a:schemeClr val="tx1"/>
                </a:solidFill>
                <a:latin typeface="Arial" charset="0"/>
                <a:ea typeface="ＭＳ Ｐゴシック" charset="0"/>
              </a:defRPr>
            </a:lvl5pPr>
            <a:lvl6pPr marL="2514147" indent="-228559" eaLnBrk="0" fontAlgn="base" hangingPunct="0">
              <a:spcBef>
                <a:spcPct val="0"/>
              </a:spcBef>
              <a:spcAft>
                <a:spcPct val="0"/>
              </a:spcAft>
              <a:defRPr sz="2400">
                <a:solidFill>
                  <a:schemeClr val="tx1"/>
                </a:solidFill>
                <a:latin typeface="Arial" charset="0"/>
                <a:ea typeface="ＭＳ Ｐゴシック" charset="0"/>
              </a:defRPr>
            </a:lvl6pPr>
            <a:lvl7pPr marL="2971264" indent="-228559" eaLnBrk="0" fontAlgn="base" hangingPunct="0">
              <a:spcBef>
                <a:spcPct val="0"/>
              </a:spcBef>
              <a:spcAft>
                <a:spcPct val="0"/>
              </a:spcAft>
              <a:defRPr sz="2400">
                <a:solidFill>
                  <a:schemeClr val="tx1"/>
                </a:solidFill>
                <a:latin typeface="Arial" charset="0"/>
                <a:ea typeface="ＭＳ Ｐゴシック" charset="0"/>
              </a:defRPr>
            </a:lvl7pPr>
            <a:lvl8pPr marL="3428382" indent="-228559" eaLnBrk="0" fontAlgn="base" hangingPunct="0">
              <a:spcBef>
                <a:spcPct val="0"/>
              </a:spcBef>
              <a:spcAft>
                <a:spcPct val="0"/>
              </a:spcAft>
              <a:defRPr sz="2400">
                <a:solidFill>
                  <a:schemeClr val="tx1"/>
                </a:solidFill>
                <a:latin typeface="Arial" charset="0"/>
                <a:ea typeface="ＭＳ Ｐゴシック" charset="0"/>
              </a:defRPr>
            </a:lvl8pPr>
            <a:lvl9pPr marL="3885499" indent="-228559"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8658DD6-F3E2-C14A-B72E-7B466DD68B9D}" type="slidenum">
              <a:rPr lang="en-US" sz="1200"/>
              <a:pPr eaLnBrk="1" hangingPunct="1"/>
              <a:t>16</a:t>
            </a:fld>
            <a:endParaRPr lang="en-US" sz="1200"/>
          </a:p>
        </p:txBody>
      </p:sp>
    </p:spTree>
    <p:extLst>
      <p:ext uri="{BB962C8B-B14F-4D97-AF65-F5344CB8AC3E}">
        <p14:creationId xmlns:p14="http://schemas.microsoft.com/office/powerpoint/2010/main" val="273107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3EF1B68-B016-4C0D-B744-9CE8E2BCB82E}" type="datetimeFigureOut">
              <a:rPr lang="en-US" smtClean="0"/>
              <a:t>10/5/2015</a:t>
            </a:fld>
            <a:endParaRPr lang="en-US"/>
          </a:p>
        </p:txBody>
      </p:sp>
      <p:sp>
        <p:nvSpPr>
          <p:cNvPr id="8" name="Slide Number Placeholder 7"/>
          <p:cNvSpPr>
            <a:spLocks noGrp="1"/>
          </p:cNvSpPr>
          <p:nvPr>
            <p:ph type="sldNum" sz="quarter" idx="11"/>
          </p:nvPr>
        </p:nvSpPr>
        <p:spPr/>
        <p:txBody>
          <a:bodyPr/>
          <a:lstStyle/>
          <a:p>
            <a:fld id="{4B0468FE-6C26-4619-B9C7-E6D40088DA7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F1B68-B016-4C0D-B744-9CE8E2BCB82E}"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468FE-6C26-4619-B9C7-E6D40088DA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F1B68-B016-4C0D-B744-9CE8E2BCB82E}"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468FE-6C26-4619-B9C7-E6D40088DA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3EF1B68-B016-4C0D-B744-9CE8E2BCB82E}"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468FE-6C26-4619-B9C7-E6D40088DA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EF1B68-B016-4C0D-B744-9CE8E2BCB82E}"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468FE-6C26-4619-B9C7-E6D40088DA78}"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3EF1B68-B016-4C0D-B744-9CE8E2BCB82E}"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468FE-6C26-4619-B9C7-E6D40088DA78}"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3EF1B68-B016-4C0D-B744-9CE8E2BCB82E}" type="datetimeFigureOut">
              <a:rPr lang="en-US" smtClean="0"/>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0468FE-6C26-4619-B9C7-E6D40088DA78}"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EF1B68-B016-4C0D-B744-9CE8E2BCB82E}" type="datetimeFigureOut">
              <a:rPr lang="en-US" smtClean="0"/>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0468FE-6C26-4619-B9C7-E6D40088DA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F1B68-B016-4C0D-B744-9CE8E2BCB82E}" type="datetimeFigureOut">
              <a:rPr lang="en-US" smtClean="0"/>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0468FE-6C26-4619-B9C7-E6D40088DA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F1B68-B016-4C0D-B744-9CE8E2BCB82E}"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468FE-6C26-4619-B9C7-E6D40088DA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F1B68-B016-4C0D-B744-9CE8E2BCB82E}"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468FE-6C26-4619-B9C7-E6D40088DA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3EF1B68-B016-4C0D-B744-9CE8E2BCB82E}" type="datetimeFigureOut">
              <a:rPr lang="en-US" smtClean="0"/>
              <a:t>10/5/2015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B0468FE-6C26-4619-B9C7-E6D40088DA78}"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projectcicero.org/teache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438400"/>
            <a:ext cx="7439025" cy="2590800"/>
          </a:xfrm>
        </p:spPr>
        <p:txBody>
          <a:bodyPr>
            <a:normAutofit/>
          </a:bodyPr>
          <a:lstStyle/>
          <a:p>
            <a:r>
              <a:rPr lang="en-US" sz="3600" b="1" dirty="0" smtClean="0"/>
              <a:t>Building Coherence: </a:t>
            </a:r>
            <a:br>
              <a:rPr lang="en-US" sz="3600" b="1" dirty="0" smtClean="0"/>
            </a:br>
            <a:r>
              <a:rPr lang="en-US" sz="3600" b="1" dirty="0"/>
              <a:t>P.S. 162Q</a:t>
            </a:r>
            <a:br>
              <a:rPr lang="en-US" sz="3600" b="1" dirty="0"/>
            </a:br>
            <a:r>
              <a:rPr lang="en-US" sz="3600" b="1" dirty="0"/>
              <a:t>Professional Learning Plan </a:t>
            </a:r>
            <a:r>
              <a:rPr lang="en-US" sz="2200" b="1" dirty="0" smtClean="0"/>
              <a:t/>
            </a:r>
            <a:br>
              <a:rPr lang="en-US" sz="2200" b="1" dirty="0" smtClean="0"/>
            </a:br>
            <a:r>
              <a:rPr lang="en-US" sz="2200" b="1" dirty="0" smtClean="0"/>
              <a:t/>
            </a:r>
            <a:br>
              <a:rPr lang="en-US" sz="2200" b="1" dirty="0" smtClean="0"/>
            </a:br>
            <a:r>
              <a:rPr lang="en-US" sz="2400" dirty="0" smtClean="0"/>
              <a:t>October 5, 2015</a:t>
            </a:r>
            <a:endParaRPr lang="en-US" sz="2400" b="1" dirty="0"/>
          </a:p>
        </p:txBody>
      </p:sp>
      <p:sp>
        <p:nvSpPr>
          <p:cNvPr id="3" name="Subtitle 2"/>
          <p:cNvSpPr>
            <a:spLocks noGrp="1"/>
          </p:cNvSpPr>
          <p:nvPr>
            <p:ph type="subTitle" idx="1"/>
          </p:nvPr>
        </p:nvSpPr>
        <p:spPr>
          <a:xfrm>
            <a:off x="3569493" y="5181600"/>
            <a:ext cx="2081213" cy="685800"/>
          </a:xfrm>
        </p:spPr>
        <p:txBody>
          <a:bodyPr>
            <a:noAutofit/>
          </a:bodyPr>
          <a:lstStyle/>
          <a:p>
            <a:r>
              <a:rPr lang="en-US" sz="1600" i="1" dirty="0" smtClean="0"/>
              <a:t>			</a:t>
            </a:r>
            <a:endParaRPr lang="en-US" sz="1600" i="1" dirty="0"/>
          </a:p>
        </p:txBody>
      </p:sp>
      <p:pic>
        <p:nvPicPr>
          <p:cNvPr id="4" name="Picture 3"/>
          <p:cNvPicPr/>
          <p:nvPr/>
        </p:nvPicPr>
        <p:blipFill>
          <a:blip r:embed="rId3" cstate="print"/>
          <a:srcRect/>
          <a:stretch>
            <a:fillRect/>
          </a:stretch>
        </p:blipFill>
        <p:spPr bwMode="auto">
          <a:xfrm>
            <a:off x="3429000" y="457200"/>
            <a:ext cx="2362200" cy="1981200"/>
          </a:xfrm>
          <a:prstGeom prst="rect">
            <a:avLst/>
          </a:prstGeom>
          <a:noFill/>
          <a:ln w="9525">
            <a:noFill/>
            <a:miter lim="800000"/>
            <a:headEnd/>
            <a:tailEnd/>
          </a:ln>
        </p:spPr>
      </p:pic>
    </p:spTree>
    <p:extLst>
      <p:ext uri="{BB962C8B-B14F-4D97-AF65-F5344CB8AC3E}">
        <p14:creationId xmlns:p14="http://schemas.microsoft.com/office/powerpoint/2010/main" val="3939800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IPC Teacher Goals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598004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8967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Focus</a:t>
            </a:r>
            <a:endParaRPr lang="en-US" dirty="0"/>
          </a:p>
        </p:txBody>
      </p:sp>
      <p:sp>
        <p:nvSpPr>
          <p:cNvPr id="3" name="Content Placeholder 2"/>
          <p:cNvSpPr>
            <a:spLocks noGrp="1"/>
          </p:cNvSpPr>
          <p:nvPr>
            <p:ph idx="1"/>
          </p:nvPr>
        </p:nvSpPr>
        <p:spPr/>
        <p:txBody>
          <a:bodyPr>
            <a:normAutofit/>
          </a:bodyPr>
          <a:lstStyle/>
          <a:p>
            <a:pPr marL="0" indent="0">
              <a:buNone/>
            </a:pPr>
            <a:r>
              <a:rPr lang="en-US" dirty="0"/>
              <a:t>We have examined the following data to determine our instructional focus for </a:t>
            </a:r>
            <a:r>
              <a:rPr lang="en-US" b="1" u="sng" dirty="0" smtClean="0"/>
              <a:t>2015-2106</a:t>
            </a:r>
            <a:r>
              <a:rPr lang="en-US" dirty="0" smtClean="0"/>
              <a:t>:</a:t>
            </a:r>
            <a:endParaRPr lang="en-US" dirty="0"/>
          </a:p>
          <a:p>
            <a:pPr lvl="0"/>
            <a:r>
              <a:rPr lang="en-US" dirty="0" smtClean="0"/>
              <a:t>State exam data</a:t>
            </a:r>
          </a:p>
          <a:p>
            <a:pPr lvl="0"/>
            <a:r>
              <a:rPr lang="en-US" dirty="0" smtClean="0"/>
              <a:t>Advance Teacher </a:t>
            </a:r>
            <a:r>
              <a:rPr lang="en-US" dirty="0"/>
              <a:t>rating </a:t>
            </a:r>
            <a:r>
              <a:rPr lang="en-US" dirty="0" smtClean="0"/>
              <a:t>results per component 2014-2015</a:t>
            </a:r>
          </a:p>
          <a:p>
            <a:pPr lvl="0"/>
            <a:r>
              <a:rPr lang="en-US" dirty="0" smtClean="0"/>
              <a:t>IPC teacher professional goals</a:t>
            </a:r>
            <a:endParaRPr lang="en-US" dirty="0"/>
          </a:p>
          <a:p>
            <a:pPr marL="0" indent="0">
              <a:buNone/>
            </a:pPr>
            <a:r>
              <a:rPr lang="en-US" b="1" dirty="0" smtClean="0"/>
              <a:t>Based </a:t>
            </a:r>
            <a:r>
              <a:rPr lang="en-US" b="1" dirty="0"/>
              <a:t>on the above </a:t>
            </a:r>
            <a:r>
              <a:rPr lang="en-US" b="1" dirty="0" smtClean="0"/>
              <a:t>data, we will strengthen student accountability and autonomy of learning.  We will focus on our questioning </a:t>
            </a:r>
            <a:r>
              <a:rPr lang="en-US" b="1" dirty="0"/>
              <a:t>and </a:t>
            </a:r>
            <a:r>
              <a:rPr lang="en-US" b="1" dirty="0" smtClean="0"/>
              <a:t>discussion </a:t>
            </a:r>
            <a:r>
              <a:rPr lang="en-US" b="1" dirty="0"/>
              <a:t>t</a:t>
            </a:r>
            <a:r>
              <a:rPr lang="en-US" b="1" dirty="0" smtClean="0"/>
              <a:t>echniques and also planning supports for each subgroup, so that all students can achieve this goal.  (3b, 3c, 1e)</a:t>
            </a:r>
            <a:endParaRPr lang="en-US" b="1" dirty="0"/>
          </a:p>
        </p:txBody>
      </p:sp>
    </p:spTree>
    <p:extLst>
      <p:ext uri="{BB962C8B-B14F-4D97-AF65-F5344CB8AC3E}">
        <p14:creationId xmlns:p14="http://schemas.microsoft.com/office/powerpoint/2010/main" val="576451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 Vision</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The vision of our PL Plan for 2015-2016 is to build capacity in instruction while building on our strong culture of collaboration and trust.  Our theory of action is a cohesive team of teachers engaged in collaborative learning </a:t>
            </a:r>
            <a:r>
              <a:rPr lang="en-US" sz="3200" smtClean="0"/>
              <a:t>that will strengthen </a:t>
            </a:r>
            <a:r>
              <a:rPr lang="en-US" sz="3200" dirty="0" smtClean="0"/>
              <a:t>student learning and achievement.</a:t>
            </a:r>
          </a:p>
        </p:txBody>
      </p:sp>
    </p:spTree>
    <p:extLst>
      <p:ext uri="{BB962C8B-B14F-4D97-AF65-F5344CB8AC3E}">
        <p14:creationId xmlns:p14="http://schemas.microsoft.com/office/powerpoint/2010/main" val="3064358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 Plan</a:t>
            </a:r>
          </a:p>
        </p:txBody>
      </p:sp>
      <p:sp>
        <p:nvSpPr>
          <p:cNvPr id="3" name="Content Placeholder 2"/>
          <p:cNvSpPr>
            <a:spLocks noGrp="1"/>
          </p:cNvSpPr>
          <p:nvPr>
            <p:ph idx="1"/>
          </p:nvPr>
        </p:nvSpPr>
        <p:spPr/>
        <p:txBody>
          <a:bodyPr/>
          <a:lstStyle/>
          <a:p>
            <a:r>
              <a:rPr lang="en-US" dirty="0" smtClean="0"/>
              <a:t>Topics-based training Mondays </a:t>
            </a:r>
            <a:r>
              <a:rPr lang="en-US" dirty="0"/>
              <a:t>(~16 sessions)</a:t>
            </a:r>
          </a:p>
          <a:p>
            <a:r>
              <a:rPr lang="en-US" dirty="0"/>
              <a:t>Teacher team “inquiry/common planning” Mondays (~16 sessions)</a:t>
            </a:r>
          </a:p>
          <a:p>
            <a:r>
              <a:rPr lang="en-US" dirty="0"/>
              <a:t>Teacher team “inquiry/common planning” Tuesdays (as needed)</a:t>
            </a:r>
          </a:p>
          <a:p>
            <a:r>
              <a:rPr lang="en-US" dirty="0"/>
              <a:t>(optional) weekly teacher team work during common planning times</a:t>
            </a:r>
          </a:p>
          <a:p>
            <a:r>
              <a:rPr lang="en-US" dirty="0"/>
              <a:t>Inter-visitations (during school day</a:t>
            </a:r>
            <a:r>
              <a:rPr lang="en-US" dirty="0" smtClean="0"/>
              <a:t>)</a:t>
            </a:r>
          </a:p>
          <a:p>
            <a:r>
              <a:rPr lang="en-US" dirty="0" smtClean="0"/>
              <a:t>Build in shares and celebrations</a:t>
            </a:r>
          </a:p>
          <a:p>
            <a:r>
              <a:rPr lang="en-US" dirty="0" smtClean="0"/>
              <a:t>PL </a:t>
            </a:r>
            <a:r>
              <a:rPr lang="en-US" dirty="0"/>
              <a:t>Evaluations: Staff Development </a:t>
            </a:r>
            <a:r>
              <a:rPr lang="en-US" dirty="0" smtClean="0"/>
              <a:t>Committee</a:t>
            </a:r>
            <a:endParaRPr lang="en-US" dirty="0"/>
          </a:p>
        </p:txBody>
      </p:sp>
    </p:spTree>
    <p:extLst>
      <p:ext uri="{BB962C8B-B14F-4D97-AF65-F5344CB8AC3E}">
        <p14:creationId xmlns:p14="http://schemas.microsoft.com/office/powerpoint/2010/main" val="2251548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13787" cy="1143000"/>
          </a:xfrm>
        </p:spPr>
        <p:txBody>
          <a:bodyPr/>
          <a:lstStyle/>
          <a:p>
            <a:pPr algn="ctr" eaLnBrk="1" hangingPunct="1">
              <a:lnSpc>
                <a:spcPct val="100000"/>
              </a:lnSpc>
              <a:defRPr/>
            </a:pPr>
            <a:r>
              <a:rPr lang="en-US" sz="2800" dirty="0"/>
              <a:t>How are you aligning your PL Plan to the expectations in the QR/PPO rubric?</a:t>
            </a:r>
          </a:p>
        </p:txBody>
      </p:sp>
      <p:sp>
        <p:nvSpPr>
          <p:cNvPr id="3" name="Content Placeholder 2"/>
          <p:cNvSpPr>
            <a:spLocks noGrp="1"/>
          </p:cNvSpPr>
          <p:nvPr>
            <p:ph idx="1"/>
          </p:nvPr>
        </p:nvSpPr>
        <p:spPr>
          <a:xfrm>
            <a:off x="228600" y="1676401"/>
            <a:ext cx="8713787" cy="2971799"/>
          </a:xfrm>
        </p:spPr>
        <p:txBody>
          <a:bodyPr>
            <a:normAutofit/>
          </a:bodyPr>
          <a:lstStyle/>
          <a:p>
            <a:pPr eaLnBrk="1" hangingPunct="1">
              <a:buFont typeface="+mj-lt"/>
              <a:buAutoNum type="arabicPeriod"/>
              <a:defRPr/>
            </a:pPr>
            <a:r>
              <a:rPr lang="en-US" sz="1650" dirty="0" smtClean="0">
                <a:latin typeface="Century Gothic" panose="020B0502020202020204" pitchFamily="34" charset="0"/>
              </a:rPr>
              <a:t>How will you use your professional learning plan to consistently communicate high expectations to the entire staff and provide training that results in a culture for learning that ensures that all students will be prepared for the next level?</a:t>
            </a:r>
          </a:p>
          <a:p>
            <a:pPr>
              <a:buFont typeface="+mj-lt"/>
              <a:buAutoNum type="arabicPeriod"/>
              <a:defRPr/>
            </a:pPr>
            <a:r>
              <a:rPr lang="en-US" sz="1650" dirty="0">
                <a:latin typeface="Century Gothic" panose="020B0502020202020204" pitchFamily="34" charset="0"/>
              </a:rPr>
              <a:t>How will you develop teacher pedagogy around a coherent set of beliefs about how students learn best that is informed by the CCLS instructional shifts and the Danielson Framework for Teaching that meets the needs of all learners?</a:t>
            </a:r>
          </a:p>
          <a:p>
            <a:pPr marL="0" indent="0">
              <a:buNone/>
              <a:defRPr/>
            </a:pPr>
            <a:r>
              <a:rPr lang="en-US" sz="1800" b="1" i="1" dirty="0" smtClean="0"/>
              <a:t>Framework for Great Schools element: </a:t>
            </a:r>
            <a:r>
              <a:rPr lang="en-US" sz="1800" b="1" i="1" dirty="0"/>
              <a:t>Effective School </a:t>
            </a:r>
            <a:r>
              <a:rPr lang="en-US" sz="1800" b="1" i="1" dirty="0" smtClean="0"/>
              <a:t>Leadership</a:t>
            </a:r>
            <a:br>
              <a:rPr lang="en-US" sz="1800" b="1" i="1" dirty="0" smtClean="0"/>
            </a:br>
            <a:r>
              <a:rPr lang="en-US" sz="1800" b="1" i="1" dirty="0" smtClean="0"/>
              <a:t>QR indicator: 1.3, 3.4</a:t>
            </a:r>
          </a:p>
          <a:p>
            <a:pPr marL="0" indent="0">
              <a:buNone/>
              <a:defRPr/>
            </a:pPr>
            <a:r>
              <a:rPr lang="en-US" sz="1800" dirty="0" smtClean="0"/>
              <a:t>Topics-based training Mondays and Chancellor’s Days </a:t>
            </a:r>
            <a:r>
              <a:rPr lang="en-US" sz="1600" dirty="0" smtClean="0"/>
              <a:t>(~</a:t>
            </a:r>
            <a:r>
              <a:rPr lang="en-US" sz="1600" dirty="0"/>
              <a:t>16 sessions)</a:t>
            </a:r>
          </a:p>
          <a:p>
            <a:pPr marL="0" indent="0">
              <a:buNone/>
              <a:defRPr/>
            </a:pPr>
            <a:r>
              <a:rPr lang="en-US" sz="1800" dirty="0" smtClean="0"/>
              <a:t>Whole group, vertically and horizontally-grouped breakout sessions</a:t>
            </a:r>
          </a:p>
          <a:p>
            <a:pPr marL="0" indent="0">
              <a:buNone/>
              <a:defRPr/>
            </a:pPr>
            <a:endParaRPr lang="en-US" sz="1650" dirty="0" smtClean="0">
              <a:latin typeface="Century Gothic" panose="020B0502020202020204" pitchFamily="34" charset="0"/>
            </a:endParaRPr>
          </a:p>
          <a:p>
            <a:pPr marL="0" indent="0" eaLnBrk="1" hangingPunct="1">
              <a:buNone/>
              <a:defRPr/>
            </a:pPr>
            <a:endParaRPr lang="en-US" sz="1650" dirty="0" smtClean="0">
              <a:latin typeface="Century Gothic" panose="020B0502020202020204" pitchFamily="34" charset="0"/>
            </a:endParaRPr>
          </a:p>
          <a:p>
            <a:pPr marL="0" indent="0" eaLnBrk="1" hangingPunct="1">
              <a:buNone/>
              <a:defRPr/>
            </a:pPr>
            <a:endParaRPr lang="en-US" sz="1650" dirty="0" smtClean="0">
              <a:latin typeface="Century Gothic" panose="020B0502020202020204" pitchFamily="34" charset="0"/>
            </a:endParaRPr>
          </a:p>
        </p:txBody>
      </p:sp>
      <p:sp>
        <p:nvSpPr>
          <p:cNvPr id="4" name="TextBox 3"/>
          <p:cNvSpPr txBox="1"/>
          <p:nvPr/>
        </p:nvSpPr>
        <p:spPr>
          <a:xfrm>
            <a:off x="228600" y="4648200"/>
            <a:ext cx="8534400" cy="2406813"/>
          </a:xfrm>
          <a:prstGeom prst="rect">
            <a:avLst/>
          </a:prstGeom>
          <a:noFill/>
        </p:spPr>
        <p:txBody>
          <a:bodyPr wrap="square" numCol="2" rtlCol="0">
            <a:spAutoFit/>
          </a:bodyPr>
          <a:lstStyle/>
          <a:p>
            <a:pPr marL="285750" indent="-285750">
              <a:spcBef>
                <a:spcPct val="20000"/>
              </a:spcBef>
              <a:buFont typeface="Arial" panose="020B0604020202020204" pitchFamily="34" charset="0"/>
              <a:buChar char="•"/>
              <a:defRPr/>
            </a:pPr>
            <a:r>
              <a:rPr lang="en-US" sz="1600" dirty="0">
                <a:solidFill>
                  <a:schemeClr val="tx1">
                    <a:lumMod val="50000"/>
                    <a:lumOff val="50000"/>
                  </a:schemeClr>
                </a:solidFill>
                <a:latin typeface="+mj-lt"/>
              </a:rPr>
              <a:t>Team building (4e)</a:t>
            </a:r>
          </a:p>
          <a:p>
            <a:pPr marL="285750" indent="-285750">
              <a:spcBef>
                <a:spcPct val="20000"/>
              </a:spcBef>
              <a:buFont typeface="Arial" panose="020B0604020202020204" pitchFamily="34" charset="0"/>
              <a:buChar char="•"/>
              <a:defRPr/>
            </a:pPr>
            <a:r>
              <a:rPr lang="en-US" sz="1600" dirty="0">
                <a:solidFill>
                  <a:schemeClr val="tx1">
                    <a:lumMod val="50000"/>
                    <a:lumOff val="50000"/>
                  </a:schemeClr>
                </a:solidFill>
                <a:latin typeface="+mj-lt"/>
              </a:rPr>
              <a:t>Analyzing Data (1e)</a:t>
            </a:r>
          </a:p>
          <a:p>
            <a:pPr marL="285750" indent="-285750">
              <a:spcBef>
                <a:spcPct val="20000"/>
              </a:spcBef>
              <a:buFont typeface="Arial" panose="020B0604020202020204" pitchFamily="34" charset="0"/>
              <a:buChar char="•"/>
              <a:defRPr/>
            </a:pPr>
            <a:r>
              <a:rPr lang="en-US" sz="1600" dirty="0">
                <a:solidFill>
                  <a:schemeClr val="tx1">
                    <a:lumMod val="50000"/>
                    <a:lumOff val="50000"/>
                  </a:schemeClr>
                </a:solidFill>
                <a:latin typeface="+mj-lt"/>
              </a:rPr>
              <a:t>Testing (1a)</a:t>
            </a:r>
          </a:p>
          <a:p>
            <a:pPr marL="285750" indent="-285750">
              <a:spcBef>
                <a:spcPct val="20000"/>
              </a:spcBef>
              <a:buFont typeface="Arial" panose="020B0604020202020204" pitchFamily="34" charset="0"/>
              <a:buChar char="•"/>
              <a:defRPr/>
            </a:pPr>
            <a:r>
              <a:rPr lang="en-US" sz="1600" dirty="0">
                <a:solidFill>
                  <a:schemeClr val="tx1">
                    <a:lumMod val="50000"/>
                    <a:lumOff val="50000"/>
                  </a:schemeClr>
                </a:solidFill>
                <a:latin typeface="+mj-lt"/>
              </a:rPr>
              <a:t>Envisions (1a)</a:t>
            </a:r>
          </a:p>
          <a:p>
            <a:pPr marL="285750" indent="-285750">
              <a:spcBef>
                <a:spcPct val="20000"/>
              </a:spcBef>
              <a:buFont typeface="Arial" panose="020B0604020202020204" pitchFamily="34" charset="0"/>
              <a:buChar char="•"/>
              <a:defRPr/>
            </a:pPr>
            <a:r>
              <a:rPr lang="en-US" sz="1600" dirty="0">
                <a:solidFill>
                  <a:schemeClr val="tx1">
                    <a:lumMod val="50000"/>
                    <a:lumOff val="50000"/>
                  </a:schemeClr>
                </a:solidFill>
                <a:latin typeface="+mj-lt"/>
              </a:rPr>
              <a:t>Revisiting CCLS (1a)</a:t>
            </a:r>
          </a:p>
          <a:p>
            <a:pPr marL="285750" indent="-285750">
              <a:spcBef>
                <a:spcPct val="20000"/>
              </a:spcBef>
              <a:buFont typeface="Arial" panose="020B0604020202020204" pitchFamily="34" charset="0"/>
              <a:buChar char="•"/>
              <a:defRPr/>
            </a:pPr>
            <a:r>
              <a:rPr lang="en-US" sz="1600" dirty="0">
                <a:solidFill>
                  <a:schemeClr val="tx1">
                    <a:lumMod val="50000"/>
                    <a:lumOff val="50000"/>
                  </a:schemeClr>
                </a:solidFill>
                <a:latin typeface="+mj-lt"/>
              </a:rPr>
              <a:t>Positive behavior system (2a, 2d)</a:t>
            </a:r>
          </a:p>
          <a:p>
            <a:pPr marL="285750" indent="-285750">
              <a:spcBef>
                <a:spcPct val="20000"/>
              </a:spcBef>
              <a:buFont typeface="Arial" panose="020B0604020202020204" pitchFamily="34" charset="0"/>
              <a:buChar char="•"/>
              <a:defRPr/>
            </a:pPr>
            <a:endParaRPr lang="en-US" sz="1600" dirty="0">
              <a:solidFill>
                <a:schemeClr val="tx1">
                  <a:lumMod val="50000"/>
                  <a:lumOff val="50000"/>
                </a:schemeClr>
              </a:solidFill>
              <a:latin typeface="+mj-lt"/>
            </a:endParaRPr>
          </a:p>
          <a:p>
            <a:pPr marL="285750" indent="-285750">
              <a:spcBef>
                <a:spcPct val="20000"/>
              </a:spcBef>
              <a:buFont typeface="Arial" panose="020B0604020202020204" pitchFamily="34" charset="0"/>
              <a:buChar char="•"/>
              <a:defRPr/>
            </a:pPr>
            <a:endParaRPr lang="en-US" sz="1600" dirty="0">
              <a:solidFill>
                <a:schemeClr val="tx1">
                  <a:lumMod val="50000"/>
                  <a:lumOff val="50000"/>
                </a:schemeClr>
              </a:solidFill>
              <a:latin typeface="+mj-lt"/>
            </a:endParaRPr>
          </a:p>
          <a:p>
            <a:pPr marL="285750" indent="-285750">
              <a:spcBef>
                <a:spcPct val="20000"/>
              </a:spcBef>
              <a:buFont typeface="Arial" panose="020B0604020202020204" pitchFamily="34" charset="0"/>
              <a:buChar char="•"/>
              <a:defRPr/>
            </a:pPr>
            <a:r>
              <a:rPr lang="en-US" sz="1600" dirty="0">
                <a:solidFill>
                  <a:schemeClr val="tx1">
                    <a:lumMod val="50000"/>
                    <a:lumOff val="50000"/>
                  </a:schemeClr>
                </a:solidFill>
                <a:latin typeface="+mj-lt"/>
              </a:rPr>
              <a:t>Thinking Maps for ELLs (3b)</a:t>
            </a:r>
          </a:p>
          <a:p>
            <a:pPr marL="285750" indent="-285750">
              <a:spcBef>
                <a:spcPct val="20000"/>
              </a:spcBef>
              <a:buFont typeface="Arial" panose="020B0604020202020204" pitchFamily="34" charset="0"/>
              <a:buChar char="•"/>
              <a:defRPr/>
            </a:pPr>
            <a:r>
              <a:rPr lang="en-US" sz="1600" dirty="0">
                <a:solidFill>
                  <a:schemeClr val="tx1">
                    <a:lumMod val="50000"/>
                    <a:lumOff val="50000"/>
                  </a:schemeClr>
                </a:solidFill>
                <a:latin typeface="+mj-lt"/>
              </a:rPr>
              <a:t>Student-led discourse (3b)</a:t>
            </a:r>
          </a:p>
          <a:p>
            <a:pPr marL="285750" indent="-285750">
              <a:spcBef>
                <a:spcPct val="20000"/>
              </a:spcBef>
              <a:buFont typeface="Arial" panose="020B0604020202020204" pitchFamily="34" charset="0"/>
              <a:buChar char="•"/>
              <a:defRPr/>
            </a:pPr>
            <a:r>
              <a:rPr lang="en-US" sz="1600" dirty="0">
                <a:solidFill>
                  <a:schemeClr val="tx1">
                    <a:lumMod val="50000"/>
                    <a:lumOff val="50000"/>
                  </a:schemeClr>
                </a:solidFill>
                <a:latin typeface="+mj-lt"/>
              </a:rPr>
              <a:t>Explicit teaching versus HOT (3b)</a:t>
            </a:r>
          </a:p>
          <a:p>
            <a:pPr marL="285750" indent="-285750">
              <a:spcBef>
                <a:spcPct val="20000"/>
              </a:spcBef>
              <a:buFont typeface="Arial" panose="020B0604020202020204" pitchFamily="34" charset="0"/>
              <a:buChar char="•"/>
              <a:defRPr/>
            </a:pPr>
            <a:r>
              <a:rPr lang="en-US" sz="1600" dirty="0">
                <a:solidFill>
                  <a:schemeClr val="tx1">
                    <a:lumMod val="50000"/>
                    <a:lumOff val="50000"/>
                  </a:schemeClr>
                </a:solidFill>
                <a:latin typeface="+mj-lt"/>
              </a:rPr>
              <a:t>Tiered planning (3c)</a:t>
            </a:r>
          </a:p>
          <a:p>
            <a:pPr marL="285750" indent="-285750">
              <a:spcBef>
                <a:spcPct val="20000"/>
              </a:spcBef>
              <a:buFont typeface="Arial" panose="020B0604020202020204" pitchFamily="34" charset="0"/>
              <a:buChar char="•"/>
              <a:defRPr/>
            </a:pPr>
            <a:r>
              <a:rPr lang="en-US" sz="1600" dirty="0">
                <a:solidFill>
                  <a:schemeClr val="tx1">
                    <a:lumMod val="50000"/>
                    <a:lumOff val="50000"/>
                  </a:schemeClr>
                </a:solidFill>
                <a:latin typeface="+mj-lt"/>
              </a:rPr>
              <a:t>Different forms of assessment (3d)</a:t>
            </a:r>
          </a:p>
          <a:p>
            <a:pPr marL="285750" indent="-285750">
              <a:spcBef>
                <a:spcPct val="20000"/>
              </a:spcBef>
              <a:buFont typeface="Arial" panose="020B0604020202020204" pitchFamily="34" charset="0"/>
              <a:buChar char="•"/>
              <a:defRPr/>
            </a:pPr>
            <a:r>
              <a:rPr lang="en-US" sz="1600" dirty="0">
                <a:solidFill>
                  <a:schemeClr val="tx1">
                    <a:lumMod val="50000"/>
                    <a:lumOff val="50000"/>
                  </a:schemeClr>
                </a:solidFill>
                <a:latin typeface="+mj-lt"/>
              </a:rPr>
              <a:t>Student goal setting in conferences (3d)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596394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13787" cy="1143000"/>
          </a:xfrm>
        </p:spPr>
        <p:txBody>
          <a:bodyPr/>
          <a:lstStyle/>
          <a:p>
            <a:pPr algn="ctr" eaLnBrk="1" hangingPunct="1">
              <a:lnSpc>
                <a:spcPct val="100000"/>
              </a:lnSpc>
              <a:defRPr/>
            </a:pPr>
            <a:r>
              <a:rPr lang="en-US" sz="2800" dirty="0"/>
              <a:t>How are you aligning your PL Plan to the expectations in the QR/PPO rubric?</a:t>
            </a:r>
          </a:p>
        </p:txBody>
      </p:sp>
      <p:sp>
        <p:nvSpPr>
          <p:cNvPr id="3" name="Content Placeholder 2"/>
          <p:cNvSpPr>
            <a:spLocks noGrp="1"/>
          </p:cNvSpPr>
          <p:nvPr>
            <p:ph idx="1"/>
          </p:nvPr>
        </p:nvSpPr>
        <p:spPr>
          <a:xfrm>
            <a:off x="228600" y="1676400"/>
            <a:ext cx="8713787" cy="4525963"/>
          </a:xfrm>
        </p:spPr>
        <p:txBody>
          <a:bodyPr/>
          <a:lstStyle/>
          <a:p>
            <a:pPr eaLnBrk="1" hangingPunct="1">
              <a:buFont typeface="+mj-lt"/>
              <a:buAutoNum type="arabicPeriod"/>
              <a:defRPr/>
            </a:pPr>
            <a:r>
              <a:rPr lang="en-US" sz="1650" dirty="0" smtClean="0">
                <a:latin typeface="Century Gothic" panose="020B0502020202020204" pitchFamily="34" charset="0"/>
              </a:rPr>
              <a:t>How will teachers engage in structured professional collaborations using an inquiry approach that promotes shared leadership and focuses on improved student learning?</a:t>
            </a:r>
          </a:p>
          <a:p>
            <a:pPr eaLnBrk="1" hangingPunct="1">
              <a:buFont typeface="+mj-lt"/>
              <a:buAutoNum type="arabicPeriod"/>
              <a:defRPr/>
            </a:pPr>
            <a:r>
              <a:rPr lang="en-US" sz="1650" dirty="0" smtClean="0">
                <a:latin typeface="Century Gothic" panose="020B0502020202020204" pitchFamily="34" charset="0"/>
              </a:rPr>
              <a:t>How will I ensure that all students will engage in rigorous, standards-based curriculum in all content areas?</a:t>
            </a:r>
          </a:p>
          <a:p>
            <a:pPr marL="0" indent="0">
              <a:buNone/>
              <a:defRPr/>
            </a:pPr>
            <a:r>
              <a:rPr lang="en-US" sz="1600" b="1" i="1" dirty="0"/>
              <a:t>Framework for Great Schools element</a:t>
            </a:r>
            <a:r>
              <a:rPr lang="en-US" sz="1600" b="1" i="1" dirty="0" smtClean="0"/>
              <a:t>: Collaborative Teachers, Rigorous Instruction</a:t>
            </a:r>
            <a:r>
              <a:rPr lang="en-US" sz="1600" b="1" i="1" dirty="0"/>
              <a:t/>
            </a:r>
            <a:br>
              <a:rPr lang="en-US" sz="1600" b="1" i="1" dirty="0"/>
            </a:br>
            <a:r>
              <a:rPr lang="en-US" sz="1600" b="1" i="1" dirty="0"/>
              <a:t>QR indicator: </a:t>
            </a:r>
            <a:r>
              <a:rPr lang="en-US" sz="1600" b="1" i="1" dirty="0" smtClean="0"/>
              <a:t>1.1, 2.2, 4.2</a:t>
            </a:r>
            <a:endParaRPr lang="en-US" sz="1650" dirty="0" smtClean="0">
              <a:latin typeface="Century Gothic" panose="020B0502020202020204" pitchFamily="34" charset="0"/>
            </a:endParaRPr>
          </a:p>
          <a:p>
            <a:r>
              <a:rPr lang="en-US" sz="1800" dirty="0" smtClean="0"/>
              <a:t>Inter-visitations based on teacher goals </a:t>
            </a:r>
            <a:r>
              <a:rPr lang="en-US" sz="1800" dirty="0"/>
              <a:t>(during school day)</a:t>
            </a:r>
          </a:p>
          <a:p>
            <a:r>
              <a:rPr lang="en-US" sz="1800" dirty="0" smtClean="0"/>
              <a:t>Teacher </a:t>
            </a:r>
            <a:r>
              <a:rPr lang="en-US" sz="1800" dirty="0"/>
              <a:t>team “inquiry/common planning” Mondays (~16 sessions)</a:t>
            </a:r>
          </a:p>
          <a:p>
            <a:r>
              <a:rPr lang="en-US" sz="1800" dirty="0"/>
              <a:t>Teacher team “inquiry/common planning” Tuesdays (as needed)</a:t>
            </a:r>
          </a:p>
          <a:p>
            <a:r>
              <a:rPr lang="en-US" sz="1800" dirty="0"/>
              <a:t>(optional) weekly teacher team work during common planning </a:t>
            </a:r>
            <a:r>
              <a:rPr lang="en-US" sz="1800" dirty="0" smtClean="0"/>
              <a:t>times</a:t>
            </a:r>
          </a:p>
          <a:p>
            <a:pPr lvl="1"/>
            <a:r>
              <a:rPr lang="en-US" dirty="0" smtClean="0"/>
              <a:t>Refine teacher team norms and protocols</a:t>
            </a:r>
          </a:p>
          <a:p>
            <a:pPr lvl="1"/>
            <a:r>
              <a:rPr lang="en-US" dirty="0" smtClean="0"/>
              <a:t>Refine coherence of curriculum and ensure points of entry for all students</a:t>
            </a:r>
          </a:p>
          <a:p>
            <a:pPr lvl="1"/>
            <a:r>
              <a:rPr lang="en-US" dirty="0" smtClean="0"/>
              <a:t>Refine coherence of literacy and math block components </a:t>
            </a:r>
          </a:p>
        </p:txBody>
      </p:sp>
    </p:spTree>
    <p:extLst>
      <p:ext uri="{BB962C8B-B14F-4D97-AF65-F5344CB8AC3E}">
        <p14:creationId xmlns:p14="http://schemas.microsoft.com/office/powerpoint/2010/main" val="911868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13787" cy="1143000"/>
          </a:xfrm>
        </p:spPr>
        <p:txBody>
          <a:bodyPr/>
          <a:lstStyle/>
          <a:p>
            <a:pPr algn="ctr" eaLnBrk="1" hangingPunct="1">
              <a:lnSpc>
                <a:spcPct val="100000"/>
              </a:lnSpc>
              <a:defRPr/>
            </a:pPr>
            <a:r>
              <a:rPr lang="en-US" sz="2800" dirty="0"/>
              <a:t>How are you aligning your PL Plan to the expectations in the QR/PPO rubric?</a:t>
            </a:r>
          </a:p>
        </p:txBody>
      </p:sp>
      <p:sp>
        <p:nvSpPr>
          <p:cNvPr id="3" name="Content Placeholder 2"/>
          <p:cNvSpPr>
            <a:spLocks noGrp="1"/>
          </p:cNvSpPr>
          <p:nvPr>
            <p:ph idx="1"/>
          </p:nvPr>
        </p:nvSpPr>
        <p:spPr>
          <a:xfrm>
            <a:off x="228600" y="1676400"/>
            <a:ext cx="8713787" cy="4525963"/>
          </a:xfrm>
        </p:spPr>
        <p:txBody>
          <a:bodyPr/>
          <a:lstStyle/>
          <a:p>
            <a:pPr marL="0" indent="0" eaLnBrk="1" hangingPunct="1">
              <a:buNone/>
              <a:defRPr/>
            </a:pPr>
            <a:r>
              <a:rPr lang="en-US" sz="1650" dirty="0" smtClean="0">
                <a:latin typeface="Century Gothic" panose="020B0502020202020204" pitchFamily="34" charset="0"/>
              </a:rPr>
              <a:t>How do I know what teachers know and don’t know as a result of professional learning?  How will you adjust your professional learning plan based on this information? How will you measure professional learning to ensure that it has an impact on teacher practice and student learning?</a:t>
            </a:r>
          </a:p>
          <a:p>
            <a:pPr marL="0" indent="0">
              <a:buNone/>
              <a:defRPr/>
            </a:pPr>
            <a:r>
              <a:rPr lang="en-US" sz="1600" b="1" i="1" dirty="0"/>
              <a:t>Framework for Great Schools element</a:t>
            </a:r>
            <a:r>
              <a:rPr lang="en-US" sz="1600" b="1" i="1" dirty="0" smtClean="0"/>
              <a:t>: Effective School Leadership, Trust</a:t>
            </a:r>
            <a:r>
              <a:rPr lang="en-US" sz="1600" b="1" i="1" dirty="0"/>
              <a:t/>
            </a:r>
            <a:br>
              <a:rPr lang="en-US" sz="1600" b="1" i="1" dirty="0"/>
            </a:br>
            <a:r>
              <a:rPr lang="en-US" sz="1600" b="1" i="1" dirty="0"/>
              <a:t>QR indicator: </a:t>
            </a:r>
            <a:r>
              <a:rPr lang="en-US" sz="1600" b="1" i="1" dirty="0" smtClean="0"/>
              <a:t>5.1, 4.1</a:t>
            </a:r>
            <a:endParaRPr lang="en-US" sz="1600" b="1" i="1" dirty="0"/>
          </a:p>
          <a:p>
            <a:pPr>
              <a:defRPr/>
            </a:pPr>
            <a:r>
              <a:rPr lang="en-US" sz="1800" dirty="0" smtClean="0"/>
              <a:t>Build </a:t>
            </a:r>
            <a:r>
              <a:rPr lang="en-US" sz="1800" dirty="0"/>
              <a:t>in shares and </a:t>
            </a:r>
            <a:r>
              <a:rPr lang="en-US" sz="1800" dirty="0" smtClean="0"/>
              <a:t>celebrations for teacher team work</a:t>
            </a:r>
            <a:endParaRPr lang="en-US" sz="1800" dirty="0"/>
          </a:p>
          <a:p>
            <a:pPr>
              <a:defRPr/>
            </a:pPr>
            <a:r>
              <a:rPr lang="en-US" sz="1800" dirty="0"/>
              <a:t>Staff Development Committee meetings (Tuesdays, monthly)</a:t>
            </a:r>
          </a:p>
          <a:p>
            <a:pPr lvl="1">
              <a:defRPr/>
            </a:pPr>
            <a:r>
              <a:rPr lang="en-US" sz="1800" dirty="0" smtClean="0"/>
              <a:t>Create and analyze PL evaluations to refine PL structures</a:t>
            </a:r>
          </a:p>
          <a:p>
            <a:pPr lvl="1">
              <a:defRPr/>
            </a:pPr>
            <a:r>
              <a:rPr lang="en-US" sz="1800" dirty="0" smtClean="0"/>
              <a:t>Analyze Advance MOTP data</a:t>
            </a:r>
          </a:p>
          <a:p>
            <a:pPr marL="0" indent="0" eaLnBrk="1" hangingPunct="1">
              <a:buNone/>
              <a:defRPr/>
            </a:pPr>
            <a:endParaRPr lang="en-US" sz="1650" dirty="0" smtClean="0">
              <a:latin typeface="Century Gothic" panose="020B0502020202020204" pitchFamily="34" charset="0"/>
            </a:endParaRPr>
          </a:p>
          <a:p>
            <a:pPr marL="0" indent="0" eaLnBrk="1" hangingPunct="1">
              <a:defRPr/>
            </a:pPr>
            <a:endParaRPr lang="en-US" sz="1650" dirty="0" smtClean="0">
              <a:latin typeface="Century Gothic" panose="020B0502020202020204" pitchFamily="34" charset="0"/>
            </a:endParaRPr>
          </a:p>
        </p:txBody>
      </p:sp>
    </p:spTree>
    <p:extLst>
      <p:ext uri="{BB962C8B-B14F-4D97-AF65-F5344CB8AC3E}">
        <p14:creationId xmlns:p14="http://schemas.microsoft.com/office/powerpoint/2010/main" val="1339372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Opportunities</a:t>
            </a:r>
            <a:endParaRPr lang="en-US" dirty="0"/>
          </a:p>
        </p:txBody>
      </p:sp>
      <p:sp>
        <p:nvSpPr>
          <p:cNvPr id="3" name="Content Placeholder 2"/>
          <p:cNvSpPr>
            <a:spLocks noGrp="1"/>
          </p:cNvSpPr>
          <p:nvPr>
            <p:ph idx="1"/>
          </p:nvPr>
        </p:nvSpPr>
        <p:spPr>
          <a:xfrm>
            <a:off x="457200" y="1752600"/>
            <a:ext cx="8229600" cy="4191000"/>
          </a:xfrm>
        </p:spPr>
        <p:txBody>
          <a:bodyPr/>
          <a:lstStyle/>
          <a:p>
            <a:r>
              <a:rPr lang="en-US" dirty="0" smtClean="0"/>
              <a:t>DonorsChoose.org</a:t>
            </a:r>
          </a:p>
          <a:p>
            <a:r>
              <a:rPr lang="en-US" dirty="0"/>
              <a:t>Project Cicero </a:t>
            </a:r>
            <a:r>
              <a:rPr lang="en-US" dirty="0">
                <a:hlinkClick r:id="rId2"/>
              </a:rPr>
              <a:t>http://projectcicero.org/teachers</a:t>
            </a:r>
            <a:r>
              <a:rPr lang="en-US" dirty="0" smtClean="0">
                <a:hlinkClick r:id="rId2"/>
              </a:rPr>
              <a:t>/</a:t>
            </a:r>
            <a:endParaRPr lang="en-US" dirty="0" smtClean="0"/>
          </a:p>
          <a:p>
            <a:r>
              <a:rPr lang="en-US" dirty="0" smtClean="0"/>
              <a:t>Other ideas?</a:t>
            </a:r>
          </a:p>
        </p:txBody>
      </p:sp>
    </p:spTree>
    <p:extLst>
      <p:ext uri="{BB962C8B-B14F-4D97-AF65-F5344CB8AC3E}">
        <p14:creationId xmlns:p14="http://schemas.microsoft.com/office/powerpoint/2010/main" val="410946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lstStyle/>
          <a:p>
            <a:pPr>
              <a:lnSpc>
                <a:spcPts val="3600"/>
              </a:lnSpc>
            </a:pPr>
            <a:r>
              <a:rPr lang="en-US" sz="2800" b="1" dirty="0"/>
              <a:t>Building Coherence: </a:t>
            </a:r>
            <a:br>
              <a:rPr lang="en-US" sz="2800" b="1" dirty="0"/>
            </a:br>
            <a:r>
              <a:rPr lang="en-US" sz="2800" b="1" dirty="0"/>
              <a:t>P.S. </a:t>
            </a:r>
            <a:r>
              <a:rPr lang="en-US" sz="2800" b="1" dirty="0" smtClean="0"/>
              <a:t>162Q Professional </a:t>
            </a:r>
            <a:r>
              <a:rPr lang="en-US" sz="2800" b="1" dirty="0"/>
              <a:t>Learning Plan </a:t>
            </a:r>
            <a:r>
              <a:rPr lang="en-US" sz="2000" b="1" dirty="0"/>
              <a:t/>
            </a:r>
            <a:br>
              <a:rPr lang="en-US" sz="2000" b="1" dirty="0"/>
            </a:br>
            <a:r>
              <a:rPr lang="en-US" sz="2000" dirty="0" smtClean="0"/>
              <a:t>October </a:t>
            </a:r>
            <a:r>
              <a:rPr lang="en-US" sz="2000" dirty="0"/>
              <a:t>5, 2015</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2250188070"/>
              </p:ext>
            </p:extLst>
          </p:nvPr>
        </p:nvGraphicFramePr>
        <p:xfrm>
          <a:off x="533400" y="2743200"/>
          <a:ext cx="8089900" cy="1483360"/>
        </p:xfrm>
        <a:graphic>
          <a:graphicData uri="http://schemas.openxmlformats.org/drawingml/2006/table">
            <a:tbl>
              <a:tblPr firstRow="1" bandRow="1">
                <a:tableStyleId>{5C22544A-7EE6-4342-B048-85BDC9FD1C3A}</a:tableStyleId>
              </a:tblPr>
              <a:tblGrid>
                <a:gridCol w="8089900"/>
              </a:tblGrid>
              <a:tr h="370840">
                <a:tc>
                  <a:txBody>
                    <a:bodyPr/>
                    <a:lstStyle/>
                    <a:p>
                      <a:pPr algn="ctr"/>
                      <a:r>
                        <a:rPr lang="en-US" dirty="0" smtClean="0">
                          <a:latin typeface="Century Gothic" panose="020B0502020202020204" pitchFamily="34" charset="0"/>
                        </a:rPr>
                        <a:t>AGENDA</a:t>
                      </a:r>
                      <a:endParaRPr lang="en-US" dirty="0">
                        <a:latin typeface="Century Gothic" panose="020B0502020202020204"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0" dirty="0" smtClean="0">
                          <a:latin typeface="Century Gothic" panose="020B0502020202020204" pitchFamily="34" charset="0"/>
                        </a:rPr>
                        <a:t>Referral</a:t>
                      </a:r>
                      <a:r>
                        <a:rPr lang="en-US" i="0" baseline="0" dirty="0" smtClean="0">
                          <a:latin typeface="Century Gothic" panose="020B0502020202020204" pitchFamily="34" charset="0"/>
                        </a:rPr>
                        <a:t> Process</a:t>
                      </a:r>
                      <a:endParaRPr lang="en-US" i="0" dirty="0" smtClean="0">
                        <a:latin typeface="Century Gothic" panose="020B0502020202020204"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0" dirty="0" smtClean="0">
                          <a:latin typeface="Century Gothic" panose="020B0502020202020204" pitchFamily="34" charset="0"/>
                        </a:rPr>
                        <a:t>School CEP and Teacher Data</a:t>
                      </a: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0" dirty="0" smtClean="0">
                          <a:latin typeface="Century Gothic" panose="020B0502020202020204" pitchFamily="34" charset="0"/>
                        </a:rPr>
                        <a:t>Professional Learning Plan</a:t>
                      </a:r>
                    </a:p>
                  </a:txBody>
                  <a:tcPr/>
                </a:tc>
              </a:tr>
            </a:tbl>
          </a:graphicData>
        </a:graphic>
      </p:graphicFrame>
    </p:spTree>
    <p:extLst>
      <p:ext uri="{BB962C8B-B14F-4D97-AF65-F5344CB8AC3E}">
        <p14:creationId xmlns:p14="http://schemas.microsoft.com/office/powerpoint/2010/main" val="921799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pPr algn="l"/>
            <a:r>
              <a:rPr lang="en-US" sz="4000" dirty="0" smtClean="0"/>
              <a:t>Framework for Great Schools</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sz="2000" b="1" u="sng" dirty="0"/>
              <a:t>Student Achievement</a:t>
            </a:r>
            <a:r>
              <a:rPr lang="en-US" sz="2000" dirty="0"/>
              <a:t> - “student” in the middle throws cap, 4 people </a:t>
            </a:r>
            <a:r>
              <a:rPr lang="en-US" sz="2000" dirty="0" smtClean="0"/>
              <a:t>cheer</a:t>
            </a:r>
          </a:p>
          <a:p>
            <a:pPr marL="0" indent="0">
              <a:buNone/>
            </a:pPr>
            <a:endParaRPr lang="en-US" sz="1800" dirty="0"/>
          </a:p>
          <a:p>
            <a:r>
              <a:rPr lang="en-US" sz="2000" b="1" u="sng" dirty="0" smtClean="0"/>
              <a:t>Rigorous Instruction</a:t>
            </a:r>
            <a:r>
              <a:rPr lang="en-US" sz="2000" b="1" dirty="0" smtClean="0"/>
              <a:t> </a:t>
            </a:r>
            <a:r>
              <a:rPr lang="en-US" sz="2000" dirty="0" smtClean="0"/>
              <a:t>- </a:t>
            </a:r>
            <a:r>
              <a:rPr lang="en-US" sz="2000" dirty="0"/>
              <a:t>running in place with a smile </a:t>
            </a:r>
            <a:endParaRPr lang="en-US" sz="2000" dirty="0" smtClean="0"/>
          </a:p>
          <a:p>
            <a:pPr marL="0" indent="0">
              <a:buNone/>
            </a:pPr>
            <a:endParaRPr lang="en-US" sz="2000" dirty="0"/>
          </a:p>
          <a:p>
            <a:r>
              <a:rPr lang="en-US" sz="2000" b="1" u="sng" dirty="0"/>
              <a:t>Supportive Environment</a:t>
            </a:r>
            <a:r>
              <a:rPr lang="en-US" sz="2000" b="1" dirty="0"/>
              <a:t> </a:t>
            </a:r>
            <a:r>
              <a:rPr lang="en-US" sz="2000" dirty="0"/>
              <a:t>- 3 people leaning in to each </a:t>
            </a:r>
            <a:r>
              <a:rPr lang="en-US" sz="2000" dirty="0" smtClean="0"/>
              <a:t>other</a:t>
            </a:r>
          </a:p>
          <a:p>
            <a:pPr marL="0" indent="0">
              <a:buNone/>
            </a:pPr>
            <a:endParaRPr lang="en-US" sz="2000" dirty="0"/>
          </a:p>
          <a:p>
            <a:r>
              <a:rPr lang="en-US" sz="2000" b="1" u="sng" dirty="0"/>
              <a:t>Collaborative Teachers</a:t>
            </a:r>
            <a:r>
              <a:rPr lang="en-US" sz="2000" dirty="0"/>
              <a:t> - pointing to all the collaborative teachers </a:t>
            </a:r>
          </a:p>
          <a:p>
            <a:r>
              <a:rPr lang="en-US" sz="2000" b="1" u="sng" dirty="0"/>
              <a:t>Effective School Leadership</a:t>
            </a:r>
            <a:r>
              <a:rPr lang="en-US" sz="2000" dirty="0"/>
              <a:t> - Strike your “Leadership Pose</a:t>
            </a:r>
            <a:r>
              <a:rPr lang="en-US" sz="2000" dirty="0" smtClean="0"/>
              <a:t>”</a:t>
            </a:r>
          </a:p>
          <a:p>
            <a:pPr marL="0" indent="0">
              <a:buNone/>
            </a:pPr>
            <a:endParaRPr lang="en-US" sz="2000" dirty="0"/>
          </a:p>
          <a:p>
            <a:r>
              <a:rPr lang="en-US" sz="2000" b="1" u="sng" dirty="0" smtClean="0"/>
              <a:t>Strong Family/Community </a:t>
            </a:r>
            <a:r>
              <a:rPr lang="en-US" sz="2000" b="1" u="sng" dirty="0"/>
              <a:t>Ties</a:t>
            </a:r>
            <a:r>
              <a:rPr lang="en-US" sz="2000" dirty="0"/>
              <a:t> - “Human Knot”, 4 people interlock hands </a:t>
            </a:r>
          </a:p>
          <a:p>
            <a:r>
              <a:rPr lang="en-US" sz="2000" b="1" u="sng" dirty="0"/>
              <a:t>Trust</a:t>
            </a:r>
            <a:r>
              <a:rPr lang="en-US" sz="2000" dirty="0"/>
              <a:t> - 2 people hold hands and lean </a:t>
            </a:r>
            <a:r>
              <a:rPr lang="en-US" sz="2000" dirty="0" smtClean="0"/>
              <a:t>back</a:t>
            </a:r>
          </a:p>
          <a:p>
            <a:endParaRPr lang="en-US" dirty="0"/>
          </a:p>
        </p:txBody>
      </p:sp>
      <p:pic>
        <p:nvPicPr>
          <p:cNvPr id="4" name="Picture 3" descr="http://schools.nyc.gov/NR/rdonlyres/3061F21F-12F6-4BA3-AFC7-C21EE133785A/170723/vision2.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304800"/>
            <a:ext cx="838200" cy="914400"/>
          </a:xfrm>
          <a:prstGeom prst="rect">
            <a:avLst/>
          </a:prstGeom>
          <a:noFill/>
          <a:ln>
            <a:noFill/>
          </a:ln>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54606" y="2393500"/>
            <a:ext cx="641594" cy="64159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dmin\AppData\Local\Microsoft\Windows\Temporary Internet Files\Content.IE5\W5AFJT0T\basic-triangle-shape[1].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86432" y="3145265"/>
            <a:ext cx="343535" cy="481330"/>
          </a:xfrm>
          <a:prstGeom prst="rect">
            <a:avLst/>
          </a:prstGeom>
          <a:noFill/>
          <a:ln>
            <a:noFill/>
          </a:ln>
        </p:spPr>
      </p:pic>
      <p:pic>
        <p:nvPicPr>
          <p:cNvPr id="7" name="Picture 6" descr="C:\Users\admin\AppData\Local\Microsoft\Windows\Temporary Internet Files\Content.IE5\SK92FHLH\1398459277[1].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59142" y="1752600"/>
            <a:ext cx="703857" cy="533400"/>
          </a:xfrm>
          <a:prstGeom prst="rect">
            <a:avLst/>
          </a:prstGeom>
          <a:noFill/>
          <a:ln>
            <a:noFill/>
          </a:ln>
        </p:spPr>
      </p:pic>
      <p:pic>
        <p:nvPicPr>
          <p:cNvPr id="8" name="Picture 7" descr="C:\Users\admin\AppData\Local\Microsoft\Windows\Temporary Internet Files\Content.IE5\Z6D05TAC\finger-point[1].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39100" y="3962400"/>
            <a:ext cx="359410" cy="247650"/>
          </a:xfrm>
          <a:prstGeom prst="rect">
            <a:avLst/>
          </a:prstGeom>
          <a:noFill/>
          <a:ln>
            <a:noFill/>
          </a:ln>
        </p:spPr>
      </p:pic>
      <p:pic>
        <p:nvPicPr>
          <p:cNvPr id="9" name="Picture 8" descr="C:\Users\admin\AppData\Local\Microsoft\Windows\Temporary Internet Files\Content.IE5\W5AFJT0T\page41_13[1].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59142" y="4343400"/>
            <a:ext cx="570826" cy="762000"/>
          </a:xfrm>
          <a:prstGeom prst="rect">
            <a:avLst/>
          </a:prstGeom>
          <a:noFill/>
          <a:ln>
            <a:noFill/>
          </a:ln>
        </p:spPr>
      </p:pic>
      <p:pic>
        <p:nvPicPr>
          <p:cNvPr id="10" name="Picture 9" descr="C:\Users\admin\AppData\Local\Microsoft\Windows\Temporary Internet Files\Content.IE5\SK92FHLH\puzzel samenwerken[1].jp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829232" y="5334000"/>
            <a:ext cx="628968" cy="609600"/>
          </a:xfrm>
          <a:prstGeom prst="rect">
            <a:avLst/>
          </a:prstGeom>
          <a:noFill/>
          <a:ln>
            <a:noFill/>
          </a:ln>
        </p:spPr>
      </p:pic>
      <p:pic>
        <p:nvPicPr>
          <p:cNvPr id="11" name="Picture 10" descr="C:\Users\admin\AppData\Local\Microsoft\Windows\Temporary Internet Files\Content.IE5\PKV6LS4I\holding_hands_by_tf2lover10timesover-d4cyb5z[1].jp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400800" y="5695950"/>
            <a:ext cx="533400" cy="704850"/>
          </a:xfrm>
          <a:prstGeom prst="rect">
            <a:avLst/>
          </a:prstGeom>
          <a:noFill/>
          <a:ln>
            <a:noFill/>
          </a:ln>
        </p:spPr>
      </p:pic>
      <p:pic>
        <p:nvPicPr>
          <p:cNvPr id="12" name="Picture 11" descr="C:\Users\admin\AppData\Local\Microsoft\Windows\Temporary Internet Files\Content.IE5\W5AFJT0T\original_smiley_face[1].png"/>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829232" y="2547730"/>
            <a:ext cx="333375" cy="333375"/>
          </a:xfrm>
          <a:prstGeom prst="rect">
            <a:avLst/>
          </a:prstGeom>
          <a:noFill/>
          <a:ln>
            <a:noFill/>
          </a:ln>
        </p:spPr>
      </p:pic>
    </p:spTree>
    <p:extLst>
      <p:ext uri="{BB962C8B-B14F-4D97-AF65-F5344CB8AC3E}">
        <p14:creationId xmlns:p14="http://schemas.microsoft.com/office/powerpoint/2010/main" val="2388315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http://weknowyourdreams.com/images/beach/beach-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148" y="914400"/>
            <a:ext cx="8229600" cy="508966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874791" y="4572000"/>
            <a:ext cx="5394426"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Highly Effective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410888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4" name="Content Placeholder 3"/>
          <p:cNvSpPr>
            <a:spLocks noGrp="1"/>
          </p:cNvSpPr>
          <p:nvPr>
            <p:ph sz="half" idx="2"/>
          </p:nvPr>
        </p:nvSpPr>
        <p:spPr/>
        <p:txBody>
          <a:bodyPr/>
          <a:lstStyle/>
          <a:p>
            <a:pPr marL="0" indent="0">
              <a:buNone/>
            </a:pPr>
            <a:r>
              <a:rPr lang="en-US" b="1" u="sng" dirty="0"/>
              <a:t>What it </a:t>
            </a:r>
            <a:r>
              <a:rPr lang="en-US" b="1" u="sng" dirty="0" smtClean="0"/>
              <a:t>is not</a:t>
            </a:r>
            <a:endParaRPr lang="en-US" b="1" u="sng" dirty="0"/>
          </a:p>
          <a:p>
            <a:r>
              <a:rPr lang="en-US" dirty="0" smtClean="0"/>
              <a:t>Your personal best</a:t>
            </a:r>
          </a:p>
          <a:p>
            <a:r>
              <a:rPr lang="en-US" dirty="0" smtClean="0"/>
              <a:t>Repeat lessons</a:t>
            </a:r>
          </a:p>
        </p:txBody>
      </p:sp>
      <p:sp>
        <p:nvSpPr>
          <p:cNvPr id="5" name="Content Placeholder 4"/>
          <p:cNvSpPr>
            <a:spLocks noGrp="1"/>
          </p:cNvSpPr>
          <p:nvPr>
            <p:ph sz="quarter" idx="13"/>
          </p:nvPr>
        </p:nvSpPr>
        <p:spPr/>
        <p:txBody>
          <a:bodyPr/>
          <a:lstStyle/>
          <a:p>
            <a:pPr marL="0" indent="0">
              <a:buNone/>
            </a:pPr>
            <a:r>
              <a:rPr lang="en-US" b="1" u="sng" dirty="0" smtClean="0"/>
              <a:t>What it is</a:t>
            </a:r>
          </a:p>
          <a:p>
            <a:r>
              <a:rPr lang="en-US" dirty="0" smtClean="0"/>
              <a:t>A snapshot in time</a:t>
            </a:r>
          </a:p>
          <a:p>
            <a:r>
              <a:rPr lang="en-US" dirty="0" smtClean="0"/>
              <a:t>Daily practice and daily planning</a:t>
            </a:r>
          </a:p>
          <a:p>
            <a:r>
              <a:rPr lang="en-US" dirty="0" smtClean="0"/>
              <a:t>Opportunity to receive feedback to grow practices</a:t>
            </a:r>
            <a:endParaRPr lang="en-US" dirty="0"/>
          </a:p>
        </p:txBody>
      </p:sp>
      <p:sp>
        <p:nvSpPr>
          <p:cNvPr id="6" name="Photo"/>
          <p:cNvSpPr>
            <a:spLocks noEditPoints="1" noChangeArrowheads="1"/>
          </p:cNvSpPr>
          <p:nvPr/>
        </p:nvSpPr>
        <p:spPr bwMode="auto">
          <a:xfrm>
            <a:off x="1981200" y="4581525"/>
            <a:ext cx="1809750" cy="1362075"/>
          </a:xfrm>
          <a:custGeom>
            <a:avLst/>
            <a:gdLst>
              <a:gd name="T0" fmla="*/ 0 w 21600"/>
              <a:gd name="T1" fmla="*/ 3085 h 21600"/>
              <a:gd name="T2" fmla="*/ 10800 w 21600"/>
              <a:gd name="T3" fmla="*/ 0 h 21600"/>
              <a:gd name="T4" fmla="*/ 21600 w 21600"/>
              <a:gd name="T5" fmla="*/ 3085 h 21600"/>
              <a:gd name="T6" fmla="*/ 21600 w 21600"/>
              <a:gd name="T7" fmla="*/ 10800 h 21600"/>
              <a:gd name="T8" fmla="*/ 21600 w 21600"/>
              <a:gd name="T9" fmla="*/ 21600 h 21600"/>
              <a:gd name="T10" fmla="*/ 10800 w 21600"/>
              <a:gd name="T11" fmla="*/ 21800 h 21600"/>
              <a:gd name="T12" fmla="*/ 0 w 21600"/>
              <a:gd name="T13" fmla="*/ 21600 h 21600"/>
              <a:gd name="T14" fmla="*/ 0 w 21600"/>
              <a:gd name="T15" fmla="*/ 10800 h 21600"/>
              <a:gd name="T16" fmla="*/ 761 w 21600"/>
              <a:gd name="T17" fmla="*/ 22454 h 21600"/>
              <a:gd name="T18" fmla="*/ 21069 w 21600"/>
              <a:gd name="T19" fmla="*/ 30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2" name="Picture 4" descr="C:\Users\admin\AppData\Local\Microsoft\Windows\Temporary Internet Files\Content.IE5\SK92FHLH\cleaning_7.jpg[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976562"/>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178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lstStyle/>
          <a:p>
            <a:r>
              <a:rPr lang="en-US" sz="4000" dirty="0"/>
              <a:t>October </a:t>
            </a:r>
            <a:r>
              <a:rPr lang="en-US" sz="4000" dirty="0" smtClean="0"/>
              <a:t>2015: Be part of the solution and the learning</a:t>
            </a:r>
            <a:endParaRPr lang="en-US" sz="4000" dirty="0"/>
          </a:p>
        </p:txBody>
      </p:sp>
      <p:sp>
        <p:nvSpPr>
          <p:cNvPr id="3" name="Content Placeholder 2"/>
          <p:cNvSpPr>
            <a:spLocks noGrp="1"/>
          </p:cNvSpPr>
          <p:nvPr>
            <p:ph sz="half" idx="2"/>
          </p:nvPr>
        </p:nvSpPr>
        <p:spPr>
          <a:xfrm>
            <a:off x="4648200" y="2209800"/>
            <a:ext cx="4038600" cy="3886200"/>
          </a:xfrm>
        </p:spPr>
        <p:txBody>
          <a:bodyPr/>
          <a:lstStyle/>
          <a:p>
            <a:r>
              <a:rPr lang="en-US" dirty="0" smtClean="0"/>
              <a:t>Sign up to do learning walks with supervisors</a:t>
            </a:r>
            <a:endParaRPr lang="en-US" dirty="0"/>
          </a:p>
        </p:txBody>
      </p:sp>
      <p:sp>
        <p:nvSpPr>
          <p:cNvPr id="4" name="Content Placeholder 3"/>
          <p:cNvSpPr>
            <a:spLocks noGrp="1"/>
          </p:cNvSpPr>
          <p:nvPr>
            <p:ph sz="quarter" idx="13"/>
          </p:nvPr>
        </p:nvSpPr>
        <p:spPr>
          <a:xfrm>
            <a:off x="381000" y="2209800"/>
            <a:ext cx="4041648" cy="4038600"/>
          </a:xfrm>
        </p:spPr>
        <p:txBody>
          <a:bodyPr/>
          <a:lstStyle/>
          <a:p>
            <a:r>
              <a:rPr lang="en-US" dirty="0" smtClean="0"/>
              <a:t>Sign up to be visited</a:t>
            </a:r>
            <a:endParaRPr lang="en-US" dirty="0"/>
          </a:p>
        </p:txBody>
      </p:sp>
      <p:pic>
        <p:nvPicPr>
          <p:cNvPr id="3074" name="Picture 2" descr="C:\Users\admin\AppData\Local\Microsoft\Windows\Temporary Internet Files\Content.IE5\Z6D05TAC\brave___choose_your_own_destiny_by_decoralovely-d56cxub[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9687" y="2819400"/>
            <a:ext cx="2238959" cy="32766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admin\AppData\Local\Microsoft\Windows\Temporary Internet Files\Content.IE5\PKV6LS4I\Anonymous-Magnifying-glass[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35052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647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2"/>
          <p:cNvSpPr txBox="1">
            <a:spLocks noChangeArrowheads="1"/>
          </p:cNvSpPr>
          <p:nvPr/>
        </p:nvSpPr>
        <p:spPr bwMode="auto">
          <a:xfrm>
            <a:off x="3657600" y="1905000"/>
            <a:ext cx="658813" cy="307975"/>
          </a:xfrm>
          <a:prstGeom prst="rect">
            <a:avLst/>
          </a:prstGeom>
          <a:noFill/>
          <a:ln w="9525">
            <a:noFill/>
            <a:miter lim="800000"/>
            <a:headEnd/>
            <a:tailEnd/>
          </a:ln>
        </p:spPr>
        <p:txBody>
          <a:bodyPr wrap="none">
            <a:spAutoFit/>
          </a:bodyPr>
          <a:lstStyle/>
          <a:p>
            <a:pPr eaLnBrk="0" hangingPunct="0"/>
            <a:r>
              <a:rPr lang="en-US" sz="1400" b="1">
                <a:latin typeface="Comic Sans MS" pitchFamily="66" charset="0"/>
              </a:rPr>
              <a:t>1-5%</a:t>
            </a:r>
          </a:p>
        </p:txBody>
      </p:sp>
      <p:sp>
        <p:nvSpPr>
          <p:cNvPr id="1029" name="Text Box 3"/>
          <p:cNvSpPr txBox="1">
            <a:spLocks noChangeArrowheads="1"/>
          </p:cNvSpPr>
          <p:nvPr/>
        </p:nvSpPr>
        <p:spPr bwMode="auto">
          <a:xfrm>
            <a:off x="4876800" y="1905000"/>
            <a:ext cx="658813" cy="307975"/>
          </a:xfrm>
          <a:prstGeom prst="rect">
            <a:avLst/>
          </a:prstGeom>
          <a:noFill/>
          <a:ln w="9525">
            <a:noFill/>
            <a:miter lim="800000"/>
            <a:headEnd/>
            <a:tailEnd/>
          </a:ln>
        </p:spPr>
        <p:txBody>
          <a:bodyPr wrap="none">
            <a:spAutoFit/>
          </a:bodyPr>
          <a:lstStyle/>
          <a:p>
            <a:pPr eaLnBrk="0" hangingPunct="0"/>
            <a:r>
              <a:rPr lang="en-US" sz="1400" b="1">
                <a:latin typeface="Comic Sans MS" pitchFamily="66" charset="0"/>
              </a:rPr>
              <a:t>1-5%</a:t>
            </a:r>
          </a:p>
        </p:txBody>
      </p:sp>
      <p:sp>
        <p:nvSpPr>
          <p:cNvPr id="1030" name="Text Box 4"/>
          <p:cNvSpPr txBox="1">
            <a:spLocks noChangeArrowheads="1"/>
          </p:cNvSpPr>
          <p:nvPr/>
        </p:nvSpPr>
        <p:spPr bwMode="auto">
          <a:xfrm>
            <a:off x="3276600" y="2667000"/>
            <a:ext cx="768350" cy="307975"/>
          </a:xfrm>
          <a:prstGeom prst="rect">
            <a:avLst/>
          </a:prstGeom>
          <a:noFill/>
          <a:ln w="9525">
            <a:noFill/>
            <a:miter lim="800000"/>
            <a:headEnd/>
            <a:tailEnd/>
          </a:ln>
        </p:spPr>
        <p:txBody>
          <a:bodyPr wrap="none">
            <a:spAutoFit/>
          </a:bodyPr>
          <a:lstStyle/>
          <a:p>
            <a:pPr eaLnBrk="0" hangingPunct="0"/>
            <a:r>
              <a:rPr lang="en-US" sz="1400" b="1">
                <a:latin typeface="Comic Sans MS" pitchFamily="66" charset="0"/>
              </a:rPr>
              <a:t>5-10%</a:t>
            </a:r>
          </a:p>
        </p:txBody>
      </p:sp>
      <p:sp>
        <p:nvSpPr>
          <p:cNvPr id="1032" name="Text Box 6"/>
          <p:cNvSpPr txBox="1">
            <a:spLocks noChangeArrowheads="1"/>
          </p:cNvSpPr>
          <p:nvPr/>
        </p:nvSpPr>
        <p:spPr bwMode="auto">
          <a:xfrm>
            <a:off x="2438400" y="4267200"/>
            <a:ext cx="877888" cy="307975"/>
          </a:xfrm>
          <a:prstGeom prst="rect">
            <a:avLst/>
          </a:prstGeom>
          <a:noFill/>
          <a:ln w="9525">
            <a:noFill/>
            <a:miter lim="800000"/>
            <a:headEnd/>
            <a:tailEnd/>
          </a:ln>
        </p:spPr>
        <p:txBody>
          <a:bodyPr wrap="none">
            <a:spAutoFit/>
          </a:bodyPr>
          <a:lstStyle/>
          <a:p>
            <a:pPr eaLnBrk="0" hangingPunct="0"/>
            <a:r>
              <a:rPr lang="en-US" sz="1400" b="1">
                <a:latin typeface="Comic Sans MS" pitchFamily="66" charset="0"/>
              </a:rPr>
              <a:t>80-90%</a:t>
            </a:r>
          </a:p>
        </p:txBody>
      </p:sp>
      <p:sp>
        <p:nvSpPr>
          <p:cNvPr id="36870" name="Text Box 7"/>
          <p:cNvSpPr txBox="1">
            <a:spLocks noChangeArrowheads="1"/>
          </p:cNvSpPr>
          <p:nvPr/>
        </p:nvSpPr>
        <p:spPr bwMode="auto">
          <a:xfrm>
            <a:off x="5638800" y="4725988"/>
            <a:ext cx="311150" cy="276225"/>
          </a:xfrm>
          <a:prstGeom prst="rect">
            <a:avLst/>
          </a:prstGeom>
          <a:noFill/>
          <a:ln w="9525">
            <a:noFill/>
            <a:miter lim="800000"/>
            <a:headEnd/>
            <a:tailEnd/>
          </a:ln>
        </p:spPr>
        <p:txBody>
          <a:bodyPr wrap="none">
            <a:spAutoFit/>
          </a:bodyPr>
          <a:lstStyle/>
          <a:p>
            <a:pPr eaLnBrk="0" hangingPunct="0"/>
            <a:r>
              <a:rPr lang="en-US" sz="1200">
                <a:latin typeface="Comic Sans MS" pitchFamily="66" charset="0"/>
              </a:rPr>
              <a:t>%</a:t>
            </a:r>
          </a:p>
        </p:txBody>
      </p:sp>
      <p:grpSp>
        <p:nvGrpSpPr>
          <p:cNvPr id="2" name="Group 8"/>
          <p:cNvGrpSpPr>
            <a:grpSpLocks/>
          </p:cNvGrpSpPr>
          <p:nvPr/>
        </p:nvGrpSpPr>
        <p:grpSpPr bwMode="auto">
          <a:xfrm>
            <a:off x="762000" y="1752600"/>
            <a:ext cx="2743200" cy="738188"/>
            <a:chOff x="480" y="1104"/>
            <a:chExt cx="1728" cy="465"/>
          </a:xfrm>
        </p:grpSpPr>
        <p:sp>
          <p:nvSpPr>
            <p:cNvPr id="36900" name="Text Box 9"/>
            <p:cNvSpPr txBox="1">
              <a:spLocks noChangeArrowheads="1"/>
            </p:cNvSpPr>
            <p:nvPr/>
          </p:nvSpPr>
          <p:spPr bwMode="auto">
            <a:xfrm>
              <a:off x="480" y="1104"/>
              <a:ext cx="1358" cy="465"/>
            </a:xfrm>
            <a:prstGeom prst="rect">
              <a:avLst/>
            </a:prstGeom>
            <a:noFill/>
            <a:ln w="38100">
              <a:solidFill>
                <a:srgbClr val="FF0000"/>
              </a:solidFill>
              <a:miter lim="800000"/>
              <a:headEnd/>
              <a:tailEnd/>
            </a:ln>
          </p:spPr>
          <p:txBody>
            <a:bodyPr wrap="none">
              <a:spAutoFit/>
            </a:bodyPr>
            <a:lstStyle/>
            <a:p>
              <a:pPr eaLnBrk="0" hangingPunct="0"/>
              <a:r>
                <a:rPr lang="en-US" sz="1400" b="1" u="sng">
                  <a:latin typeface="Comic Sans MS" pitchFamily="66" charset="0"/>
                </a:rPr>
                <a:t>Tier III Interventions</a:t>
              </a:r>
              <a:endParaRPr lang="en-US" sz="1400" b="1">
                <a:latin typeface="Comic Sans MS" pitchFamily="66" charset="0"/>
              </a:endParaRPr>
            </a:p>
            <a:p>
              <a:pPr eaLnBrk="0" hangingPunct="0">
                <a:buFontTx/>
                <a:buChar char="•"/>
              </a:pPr>
              <a:r>
                <a:rPr lang="en-US" sz="1400" b="1">
                  <a:latin typeface="Comic Sans MS" pitchFamily="66" charset="0"/>
                </a:rPr>
                <a:t>Individual Students</a:t>
              </a:r>
            </a:p>
            <a:p>
              <a:pPr eaLnBrk="0" hangingPunct="0">
                <a:buFontTx/>
                <a:buChar char="•"/>
              </a:pPr>
              <a:r>
                <a:rPr lang="en-US" sz="1400" b="1">
                  <a:latin typeface="Comic Sans MS" pitchFamily="66" charset="0"/>
                </a:rPr>
                <a:t>High Intensity</a:t>
              </a:r>
            </a:p>
          </p:txBody>
        </p:sp>
        <p:sp>
          <p:nvSpPr>
            <p:cNvPr id="36901" name="Line 10"/>
            <p:cNvSpPr>
              <a:spLocks noChangeShapeType="1"/>
            </p:cNvSpPr>
            <p:nvPr/>
          </p:nvSpPr>
          <p:spPr bwMode="auto">
            <a:xfrm>
              <a:off x="1872" y="1248"/>
              <a:ext cx="336" cy="0"/>
            </a:xfrm>
            <a:prstGeom prst="line">
              <a:avLst/>
            </a:prstGeom>
            <a:noFill/>
            <a:ln w="88900">
              <a:solidFill>
                <a:srgbClr val="FF0000"/>
              </a:solidFill>
              <a:round/>
              <a:headEnd type="triangle" w="med" len="med"/>
              <a:tailEnd/>
            </a:ln>
          </p:spPr>
          <p:txBody>
            <a:bodyPr wrap="none" anchor="ctr"/>
            <a:lstStyle/>
            <a:p>
              <a:endParaRPr lang="en-US"/>
            </a:p>
          </p:txBody>
        </p:sp>
      </p:grpSp>
      <p:grpSp>
        <p:nvGrpSpPr>
          <p:cNvPr id="3" name="Group 11"/>
          <p:cNvGrpSpPr>
            <a:grpSpLocks/>
          </p:cNvGrpSpPr>
          <p:nvPr/>
        </p:nvGrpSpPr>
        <p:grpSpPr bwMode="auto">
          <a:xfrm>
            <a:off x="5486400" y="1676400"/>
            <a:ext cx="3657600" cy="954088"/>
            <a:chOff x="3311" y="1201"/>
            <a:chExt cx="2304" cy="601"/>
          </a:xfrm>
        </p:grpSpPr>
        <p:sp>
          <p:nvSpPr>
            <p:cNvPr id="36898" name="Line 12"/>
            <p:cNvSpPr>
              <a:spLocks noChangeShapeType="1"/>
            </p:cNvSpPr>
            <p:nvPr/>
          </p:nvSpPr>
          <p:spPr bwMode="auto">
            <a:xfrm rot="10779537">
              <a:off x="3311" y="1394"/>
              <a:ext cx="336" cy="1"/>
            </a:xfrm>
            <a:prstGeom prst="line">
              <a:avLst/>
            </a:prstGeom>
            <a:noFill/>
            <a:ln w="88900">
              <a:solidFill>
                <a:srgbClr val="FF0000"/>
              </a:solidFill>
              <a:round/>
              <a:headEnd type="triangle" w="med" len="med"/>
              <a:tailEnd/>
            </a:ln>
          </p:spPr>
          <p:txBody>
            <a:bodyPr wrap="none" anchor="ctr"/>
            <a:lstStyle/>
            <a:p>
              <a:endParaRPr lang="en-US"/>
            </a:p>
          </p:txBody>
        </p:sp>
        <p:sp>
          <p:nvSpPr>
            <p:cNvPr id="36899" name="Text Box 13"/>
            <p:cNvSpPr txBox="1">
              <a:spLocks noChangeArrowheads="1"/>
            </p:cNvSpPr>
            <p:nvPr/>
          </p:nvSpPr>
          <p:spPr bwMode="auto">
            <a:xfrm>
              <a:off x="3643" y="1201"/>
              <a:ext cx="1972" cy="601"/>
            </a:xfrm>
            <a:prstGeom prst="rect">
              <a:avLst/>
            </a:prstGeom>
            <a:noFill/>
            <a:ln w="38100">
              <a:solidFill>
                <a:srgbClr val="FF0000"/>
              </a:solidFill>
              <a:miter lim="800000"/>
              <a:headEnd/>
              <a:tailEnd/>
            </a:ln>
          </p:spPr>
          <p:txBody>
            <a:bodyPr wrap="none">
              <a:spAutoFit/>
            </a:bodyPr>
            <a:lstStyle/>
            <a:p>
              <a:pPr eaLnBrk="0" hangingPunct="0"/>
              <a:r>
                <a:rPr lang="en-US" sz="1400" b="1" u="sng">
                  <a:latin typeface="Comic Sans MS" pitchFamily="66" charset="0"/>
                </a:rPr>
                <a:t>Intensive Individual Interventions</a:t>
              </a:r>
              <a:endParaRPr lang="en-US" sz="1400" b="1">
                <a:latin typeface="Comic Sans MS" pitchFamily="66" charset="0"/>
              </a:endParaRPr>
            </a:p>
            <a:p>
              <a:pPr eaLnBrk="0" hangingPunct="0">
                <a:buFontTx/>
                <a:buChar char="•"/>
              </a:pPr>
              <a:r>
                <a:rPr lang="en-US" sz="1400" b="1">
                  <a:latin typeface="Comic Sans MS" pitchFamily="66" charset="0"/>
                </a:rPr>
                <a:t>Individual Students</a:t>
              </a:r>
            </a:p>
            <a:p>
              <a:pPr eaLnBrk="0" hangingPunct="0">
                <a:buFontTx/>
                <a:buChar char="•"/>
              </a:pPr>
              <a:r>
                <a:rPr lang="en-US" sz="1400" b="1">
                  <a:latin typeface="Comic Sans MS" pitchFamily="66" charset="0"/>
                </a:rPr>
                <a:t>Intense, durable procedures</a:t>
              </a:r>
            </a:p>
            <a:p>
              <a:pPr eaLnBrk="0" hangingPunct="0">
                <a:buFontTx/>
                <a:buChar char="•"/>
              </a:pPr>
              <a:r>
                <a:rPr lang="en-US" sz="1400" b="1">
                  <a:latin typeface="Comic Sans MS" pitchFamily="66" charset="0"/>
                </a:rPr>
                <a:t> Wraparound Plans</a:t>
              </a:r>
            </a:p>
          </p:txBody>
        </p:sp>
      </p:grpSp>
      <p:grpSp>
        <p:nvGrpSpPr>
          <p:cNvPr id="4" name="Group 14"/>
          <p:cNvGrpSpPr>
            <a:grpSpLocks/>
          </p:cNvGrpSpPr>
          <p:nvPr/>
        </p:nvGrpSpPr>
        <p:grpSpPr bwMode="auto">
          <a:xfrm>
            <a:off x="381000" y="3048000"/>
            <a:ext cx="3429000" cy="1138238"/>
            <a:chOff x="144" y="1968"/>
            <a:chExt cx="2160" cy="717"/>
          </a:xfrm>
        </p:grpSpPr>
        <p:sp>
          <p:nvSpPr>
            <p:cNvPr id="36896" name="Text Box 15"/>
            <p:cNvSpPr txBox="1">
              <a:spLocks noChangeArrowheads="1"/>
            </p:cNvSpPr>
            <p:nvPr/>
          </p:nvSpPr>
          <p:spPr bwMode="auto">
            <a:xfrm>
              <a:off x="144" y="1968"/>
              <a:ext cx="1485" cy="717"/>
            </a:xfrm>
            <a:prstGeom prst="rect">
              <a:avLst/>
            </a:prstGeom>
            <a:noFill/>
            <a:ln w="38100">
              <a:solidFill>
                <a:srgbClr val="FFFF00"/>
              </a:solidFill>
              <a:miter lim="800000"/>
              <a:headEnd/>
              <a:tailEnd/>
            </a:ln>
          </p:spPr>
          <p:txBody>
            <a:bodyPr>
              <a:spAutoFit/>
            </a:bodyPr>
            <a:lstStyle/>
            <a:p>
              <a:pPr eaLnBrk="0" hangingPunct="0"/>
              <a:r>
                <a:rPr lang="en-US" sz="1400" b="1" u="sng">
                  <a:latin typeface="Comic Sans MS" pitchFamily="66" charset="0"/>
                </a:rPr>
                <a:t>Tier II Interventions</a:t>
              </a:r>
              <a:endParaRPr lang="en-US" sz="1400" b="1">
                <a:latin typeface="Comic Sans MS" pitchFamily="66" charset="0"/>
              </a:endParaRPr>
            </a:p>
            <a:p>
              <a:pPr eaLnBrk="0" hangingPunct="0">
                <a:buFontTx/>
                <a:buChar char="•"/>
              </a:pPr>
              <a:r>
                <a:rPr lang="en-US" sz="1400" b="1">
                  <a:latin typeface="Comic Sans MS" pitchFamily="66" charset="0"/>
                </a:rPr>
                <a:t>Some students (at-risk)</a:t>
              </a:r>
            </a:p>
            <a:p>
              <a:pPr eaLnBrk="0" hangingPunct="0">
                <a:buFontTx/>
                <a:buChar char="•"/>
              </a:pPr>
              <a:r>
                <a:rPr lang="en-US" sz="1400" b="1">
                  <a:latin typeface="Comic Sans MS" pitchFamily="66" charset="0"/>
                </a:rPr>
                <a:t>High efficiency</a:t>
              </a:r>
            </a:p>
            <a:p>
              <a:pPr eaLnBrk="0" hangingPunct="0">
                <a:buFontTx/>
                <a:buChar char="•"/>
              </a:pPr>
              <a:r>
                <a:rPr lang="en-US" sz="1400" b="1">
                  <a:latin typeface="Comic Sans MS" pitchFamily="66" charset="0"/>
                </a:rPr>
                <a:t>Rapid response</a:t>
              </a:r>
              <a:endParaRPr lang="en-US" sz="1200">
                <a:latin typeface="Comic Sans MS" pitchFamily="66" charset="0"/>
              </a:endParaRPr>
            </a:p>
            <a:p>
              <a:pPr eaLnBrk="0" hangingPunct="0"/>
              <a:endParaRPr lang="en-US" sz="1200">
                <a:latin typeface="Comic Sans MS" pitchFamily="66" charset="0"/>
              </a:endParaRPr>
            </a:p>
          </p:txBody>
        </p:sp>
        <p:sp>
          <p:nvSpPr>
            <p:cNvPr id="36897" name="Line 16"/>
            <p:cNvSpPr>
              <a:spLocks noChangeShapeType="1"/>
            </p:cNvSpPr>
            <p:nvPr/>
          </p:nvSpPr>
          <p:spPr bwMode="auto">
            <a:xfrm>
              <a:off x="1872" y="2016"/>
              <a:ext cx="432" cy="0"/>
            </a:xfrm>
            <a:prstGeom prst="line">
              <a:avLst/>
            </a:prstGeom>
            <a:noFill/>
            <a:ln w="88900">
              <a:solidFill>
                <a:srgbClr val="FFFF00"/>
              </a:solidFill>
              <a:round/>
              <a:headEnd type="triangle" w="med" len="med"/>
              <a:tailEnd/>
            </a:ln>
          </p:spPr>
          <p:txBody>
            <a:bodyPr wrap="none" anchor="ctr"/>
            <a:lstStyle/>
            <a:p>
              <a:endParaRPr lang="en-US"/>
            </a:p>
          </p:txBody>
        </p:sp>
      </p:grpSp>
      <p:grpSp>
        <p:nvGrpSpPr>
          <p:cNvPr id="5" name="Group 17"/>
          <p:cNvGrpSpPr>
            <a:grpSpLocks/>
          </p:cNvGrpSpPr>
          <p:nvPr/>
        </p:nvGrpSpPr>
        <p:grpSpPr bwMode="auto">
          <a:xfrm>
            <a:off x="5715000" y="3048000"/>
            <a:ext cx="3043238" cy="1169988"/>
            <a:chOff x="3552" y="1969"/>
            <a:chExt cx="1917" cy="737"/>
          </a:xfrm>
        </p:grpSpPr>
        <p:sp>
          <p:nvSpPr>
            <p:cNvPr id="36894" name="Text Box 18"/>
            <p:cNvSpPr txBox="1">
              <a:spLocks noChangeArrowheads="1"/>
            </p:cNvSpPr>
            <p:nvPr/>
          </p:nvSpPr>
          <p:spPr bwMode="auto">
            <a:xfrm>
              <a:off x="3984" y="1969"/>
              <a:ext cx="1485" cy="737"/>
            </a:xfrm>
            <a:prstGeom prst="rect">
              <a:avLst/>
            </a:prstGeom>
            <a:noFill/>
            <a:ln w="38100">
              <a:solidFill>
                <a:srgbClr val="FFFF00"/>
              </a:solidFill>
              <a:miter lim="800000"/>
              <a:headEnd/>
              <a:tailEnd/>
            </a:ln>
          </p:spPr>
          <p:txBody>
            <a:bodyPr wrap="none">
              <a:spAutoFit/>
            </a:bodyPr>
            <a:lstStyle/>
            <a:p>
              <a:pPr eaLnBrk="0" hangingPunct="0"/>
              <a:r>
                <a:rPr lang="en-US" sz="1400" b="1" u="sng">
                  <a:latin typeface="Comic Sans MS" pitchFamily="66" charset="0"/>
                </a:rPr>
                <a:t>Group Interventions</a:t>
              </a:r>
              <a:endParaRPr lang="en-US" sz="1400" b="1">
                <a:latin typeface="Comic Sans MS" pitchFamily="66" charset="0"/>
              </a:endParaRPr>
            </a:p>
            <a:p>
              <a:pPr eaLnBrk="0" hangingPunct="0">
                <a:buFontTx/>
                <a:buChar char="•"/>
              </a:pPr>
              <a:r>
                <a:rPr lang="en-US" sz="1400" b="1">
                  <a:latin typeface="Comic Sans MS" pitchFamily="66" charset="0"/>
                </a:rPr>
                <a:t>Some students (at-risk)</a:t>
              </a:r>
            </a:p>
            <a:p>
              <a:pPr eaLnBrk="0" hangingPunct="0">
                <a:buFontTx/>
                <a:buChar char="•"/>
              </a:pPr>
              <a:r>
                <a:rPr lang="en-US" sz="1400" b="1">
                  <a:latin typeface="Comic Sans MS" pitchFamily="66" charset="0"/>
                </a:rPr>
                <a:t>High efficiency</a:t>
              </a:r>
            </a:p>
            <a:p>
              <a:pPr eaLnBrk="0" hangingPunct="0">
                <a:buFontTx/>
                <a:buChar char="•"/>
              </a:pPr>
              <a:r>
                <a:rPr lang="en-US" sz="1400" b="1">
                  <a:latin typeface="Comic Sans MS" pitchFamily="66" charset="0"/>
                </a:rPr>
                <a:t>Rapid response</a:t>
              </a:r>
            </a:p>
            <a:p>
              <a:pPr eaLnBrk="0" hangingPunct="0"/>
              <a:endParaRPr lang="en-US" sz="1400" b="1">
                <a:latin typeface="Comic Sans MS" pitchFamily="66" charset="0"/>
              </a:endParaRPr>
            </a:p>
          </p:txBody>
        </p:sp>
        <p:sp>
          <p:nvSpPr>
            <p:cNvPr id="36895" name="Line 19"/>
            <p:cNvSpPr>
              <a:spLocks noChangeShapeType="1"/>
            </p:cNvSpPr>
            <p:nvPr/>
          </p:nvSpPr>
          <p:spPr bwMode="auto">
            <a:xfrm rot="10739161">
              <a:off x="3552" y="2020"/>
              <a:ext cx="336" cy="1"/>
            </a:xfrm>
            <a:prstGeom prst="line">
              <a:avLst/>
            </a:prstGeom>
            <a:noFill/>
            <a:ln w="88900">
              <a:solidFill>
                <a:srgbClr val="FFFF00"/>
              </a:solidFill>
              <a:round/>
              <a:headEnd type="triangle" w="med" len="med"/>
              <a:tailEnd/>
            </a:ln>
          </p:spPr>
          <p:txBody>
            <a:bodyPr wrap="none" anchor="ctr"/>
            <a:lstStyle/>
            <a:p>
              <a:endParaRPr lang="en-US"/>
            </a:p>
          </p:txBody>
        </p:sp>
      </p:grpSp>
      <p:grpSp>
        <p:nvGrpSpPr>
          <p:cNvPr id="6" name="Group 20"/>
          <p:cNvGrpSpPr>
            <a:grpSpLocks/>
          </p:cNvGrpSpPr>
          <p:nvPr/>
        </p:nvGrpSpPr>
        <p:grpSpPr bwMode="auto">
          <a:xfrm>
            <a:off x="304800" y="4724400"/>
            <a:ext cx="2667000" cy="1182688"/>
            <a:chOff x="144" y="2977"/>
            <a:chExt cx="2217" cy="745"/>
          </a:xfrm>
        </p:grpSpPr>
        <p:sp>
          <p:nvSpPr>
            <p:cNvPr id="36892" name="Text Box 21"/>
            <p:cNvSpPr txBox="1">
              <a:spLocks noChangeArrowheads="1"/>
            </p:cNvSpPr>
            <p:nvPr/>
          </p:nvSpPr>
          <p:spPr bwMode="auto">
            <a:xfrm>
              <a:off x="144" y="3121"/>
              <a:ext cx="1804" cy="601"/>
            </a:xfrm>
            <a:prstGeom prst="rect">
              <a:avLst/>
            </a:prstGeom>
            <a:noFill/>
            <a:ln w="38100">
              <a:solidFill>
                <a:srgbClr val="009900"/>
              </a:solidFill>
              <a:miter lim="800000"/>
              <a:headEnd/>
              <a:tailEnd/>
            </a:ln>
          </p:spPr>
          <p:txBody>
            <a:bodyPr wrap="none">
              <a:spAutoFit/>
            </a:bodyPr>
            <a:lstStyle/>
            <a:p>
              <a:pPr eaLnBrk="0" hangingPunct="0"/>
              <a:r>
                <a:rPr lang="en-US" sz="1400" b="1" u="sng">
                  <a:latin typeface="Comic Sans MS" pitchFamily="66" charset="0"/>
                </a:rPr>
                <a:t>Tier I Interventions</a:t>
              </a:r>
              <a:endParaRPr lang="en-US" sz="1400" b="1">
                <a:latin typeface="Comic Sans MS" pitchFamily="66" charset="0"/>
              </a:endParaRPr>
            </a:p>
            <a:p>
              <a:pPr eaLnBrk="0" hangingPunct="0">
                <a:buFontTx/>
                <a:buChar char="•"/>
              </a:pPr>
              <a:r>
                <a:rPr lang="en-US" sz="1400" b="1">
                  <a:latin typeface="Comic Sans MS" pitchFamily="66" charset="0"/>
                </a:rPr>
                <a:t>All students</a:t>
              </a:r>
            </a:p>
            <a:p>
              <a:pPr eaLnBrk="0" hangingPunct="0">
                <a:buFontTx/>
                <a:buChar char="•"/>
              </a:pPr>
              <a:r>
                <a:rPr lang="en-US" sz="1400" b="1">
                  <a:latin typeface="Comic Sans MS" pitchFamily="66" charset="0"/>
                </a:rPr>
                <a:t>Preventive,  proactive</a:t>
              </a:r>
            </a:p>
            <a:p>
              <a:pPr eaLnBrk="0" hangingPunct="0">
                <a:buFontTx/>
                <a:buChar char="•"/>
              </a:pPr>
              <a:r>
                <a:rPr lang="en-US" sz="1400" b="1">
                  <a:latin typeface="Comic Sans MS" pitchFamily="66" charset="0"/>
                </a:rPr>
                <a:t>All Academic Areas</a:t>
              </a:r>
            </a:p>
          </p:txBody>
        </p:sp>
        <p:sp>
          <p:nvSpPr>
            <p:cNvPr id="36893" name="Line 22"/>
            <p:cNvSpPr>
              <a:spLocks noChangeShapeType="1"/>
            </p:cNvSpPr>
            <p:nvPr/>
          </p:nvSpPr>
          <p:spPr bwMode="auto">
            <a:xfrm>
              <a:off x="1917" y="2977"/>
              <a:ext cx="444" cy="0"/>
            </a:xfrm>
            <a:prstGeom prst="line">
              <a:avLst/>
            </a:prstGeom>
            <a:noFill/>
            <a:ln w="88900">
              <a:solidFill>
                <a:srgbClr val="009900"/>
              </a:solidFill>
              <a:round/>
              <a:headEnd type="triangle" w="med" len="med"/>
              <a:tailEnd/>
            </a:ln>
          </p:spPr>
          <p:txBody>
            <a:bodyPr wrap="none" anchor="ctr"/>
            <a:lstStyle/>
            <a:p>
              <a:endParaRPr lang="en-US"/>
            </a:p>
          </p:txBody>
        </p:sp>
      </p:grpSp>
      <p:grpSp>
        <p:nvGrpSpPr>
          <p:cNvPr id="7" name="Group 23"/>
          <p:cNvGrpSpPr>
            <a:grpSpLocks/>
          </p:cNvGrpSpPr>
          <p:nvPr/>
        </p:nvGrpSpPr>
        <p:grpSpPr bwMode="auto">
          <a:xfrm>
            <a:off x="6096000" y="4725988"/>
            <a:ext cx="3048000" cy="1179512"/>
            <a:chOff x="3984" y="3171"/>
            <a:chExt cx="1920" cy="743"/>
          </a:xfrm>
        </p:grpSpPr>
        <p:sp>
          <p:nvSpPr>
            <p:cNvPr id="36890" name="Text Box 24"/>
            <p:cNvSpPr txBox="1">
              <a:spLocks noChangeArrowheads="1"/>
            </p:cNvSpPr>
            <p:nvPr/>
          </p:nvSpPr>
          <p:spPr bwMode="auto">
            <a:xfrm>
              <a:off x="4272" y="3313"/>
              <a:ext cx="1632" cy="601"/>
            </a:xfrm>
            <a:prstGeom prst="rect">
              <a:avLst/>
            </a:prstGeom>
            <a:noFill/>
            <a:ln w="38100">
              <a:solidFill>
                <a:srgbClr val="009900"/>
              </a:solidFill>
              <a:miter lim="800000"/>
              <a:headEnd/>
              <a:tailEnd/>
            </a:ln>
          </p:spPr>
          <p:txBody>
            <a:bodyPr>
              <a:spAutoFit/>
            </a:bodyPr>
            <a:lstStyle/>
            <a:p>
              <a:pPr eaLnBrk="0" hangingPunct="0"/>
              <a:r>
                <a:rPr lang="en-US" sz="1400" b="1" u="sng">
                  <a:latin typeface="Comic Sans MS" pitchFamily="66" charset="0"/>
                </a:rPr>
                <a:t>Universal Interventions</a:t>
              </a:r>
              <a:endParaRPr lang="en-US" sz="1400" b="1">
                <a:latin typeface="Comic Sans MS" pitchFamily="66" charset="0"/>
              </a:endParaRPr>
            </a:p>
            <a:p>
              <a:pPr eaLnBrk="0" hangingPunct="0">
                <a:buFontTx/>
                <a:buChar char="•"/>
              </a:pPr>
              <a:r>
                <a:rPr lang="en-US" sz="1400" b="1">
                  <a:latin typeface="Comic Sans MS" pitchFamily="66" charset="0"/>
                </a:rPr>
                <a:t>All settings,all students</a:t>
              </a:r>
            </a:p>
            <a:p>
              <a:pPr eaLnBrk="0" hangingPunct="0">
                <a:buFontTx/>
                <a:buChar char="•"/>
              </a:pPr>
              <a:r>
                <a:rPr lang="en-US" sz="1400" b="1">
                  <a:latin typeface="Comic Sans MS" pitchFamily="66" charset="0"/>
                </a:rPr>
                <a:t>Preventive, proactive</a:t>
              </a:r>
            </a:p>
            <a:p>
              <a:pPr eaLnBrk="0" hangingPunct="0">
                <a:buFontTx/>
                <a:buChar char="•"/>
              </a:pPr>
              <a:r>
                <a:rPr lang="en-US" sz="1400" b="1">
                  <a:latin typeface="Comic Sans MS" pitchFamily="66" charset="0"/>
                </a:rPr>
                <a:t> School-wide Programming</a:t>
              </a:r>
            </a:p>
          </p:txBody>
        </p:sp>
        <p:sp>
          <p:nvSpPr>
            <p:cNvPr id="36891" name="Line 25"/>
            <p:cNvSpPr>
              <a:spLocks noChangeShapeType="1"/>
            </p:cNvSpPr>
            <p:nvPr/>
          </p:nvSpPr>
          <p:spPr bwMode="auto">
            <a:xfrm rot="10779294">
              <a:off x="3984" y="3171"/>
              <a:ext cx="336" cy="1"/>
            </a:xfrm>
            <a:prstGeom prst="line">
              <a:avLst/>
            </a:prstGeom>
            <a:noFill/>
            <a:ln w="88900">
              <a:solidFill>
                <a:srgbClr val="009900"/>
              </a:solidFill>
              <a:round/>
              <a:headEnd type="triangle" w="med" len="med"/>
              <a:tailEnd/>
            </a:ln>
          </p:spPr>
          <p:txBody>
            <a:bodyPr wrap="none" anchor="ctr"/>
            <a:lstStyle/>
            <a:p>
              <a:endParaRPr lang="en-US"/>
            </a:p>
          </p:txBody>
        </p:sp>
      </p:grpSp>
      <p:sp>
        <p:nvSpPr>
          <p:cNvPr id="36877" name="Rectangle 28"/>
          <p:cNvSpPr>
            <a:spLocks noGrp="1" noChangeArrowheads="1"/>
          </p:cNvSpPr>
          <p:nvPr>
            <p:ph type="title"/>
          </p:nvPr>
        </p:nvSpPr>
        <p:spPr>
          <a:xfrm>
            <a:off x="457200" y="0"/>
            <a:ext cx="8229600" cy="990600"/>
          </a:xfrm>
        </p:spPr>
        <p:txBody>
          <a:bodyPr>
            <a:normAutofit/>
          </a:bodyPr>
          <a:lstStyle/>
          <a:p>
            <a:pPr eaLnBrk="1" hangingPunct="1"/>
            <a:r>
              <a:rPr lang="en-US" sz="2400" b="1" dirty="0" smtClean="0">
                <a:latin typeface="Kristen ITC" pitchFamily="66" charset="0"/>
                <a:cs typeface="ＭＳ Ｐゴシック"/>
              </a:rPr>
              <a:t>Designing School-Wide Systems  for Student Success</a:t>
            </a:r>
          </a:p>
        </p:txBody>
      </p:sp>
      <p:sp>
        <p:nvSpPr>
          <p:cNvPr id="36878" name="Text Box 29"/>
          <p:cNvSpPr txBox="1">
            <a:spLocks noChangeArrowheads="1"/>
          </p:cNvSpPr>
          <p:nvPr/>
        </p:nvSpPr>
        <p:spPr bwMode="auto">
          <a:xfrm>
            <a:off x="381000" y="1066800"/>
            <a:ext cx="2287806" cy="369332"/>
          </a:xfrm>
          <a:prstGeom prst="rect">
            <a:avLst/>
          </a:prstGeom>
          <a:noFill/>
          <a:ln w="9525">
            <a:noFill/>
            <a:miter lim="800000"/>
            <a:headEnd/>
            <a:tailEnd/>
          </a:ln>
        </p:spPr>
        <p:txBody>
          <a:bodyPr wrap="none">
            <a:spAutoFit/>
          </a:bodyPr>
          <a:lstStyle/>
          <a:p>
            <a:r>
              <a:rPr lang="en-US" b="1" u="sng" dirty="0">
                <a:latin typeface="Arial" pitchFamily="34" charset="0"/>
                <a:cs typeface="Arial" pitchFamily="34" charset="0"/>
              </a:rPr>
              <a:t>Academic Systems</a:t>
            </a:r>
          </a:p>
        </p:txBody>
      </p:sp>
      <p:sp>
        <p:nvSpPr>
          <p:cNvPr id="36879" name="Text Box 30"/>
          <p:cNvSpPr txBox="1">
            <a:spLocks noChangeArrowheads="1"/>
          </p:cNvSpPr>
          <p:nvPr/>
        </p:nvSpPr>
        <p:spPr bwMode="auto">
          <a:xfrm>
            <a:off x="6096000" y="1143000"/>
            <a:ext cx="2377574" cy="369332"/>
          </a:xfrm>
          <a:prstGeom prst="rect">
            <a:avLst/>
          </a:prstGeom>
          <a:noFill/>
          <a:ln w="9525">
            <a:noFill/>
            <a:miter lim="800000"/>
            <a:headEnd/>
            <a:tailEnd/>
          </a:ln>
        </p:spPr>
        <p:txBody>
          <a:bodyPr wrap="none">
            <a:spAutoFit/>
          </a:bodyPr>
          <a:lstStyle/>
          <a:p>
            <a:r>
              <a:rPr lang="en-US" b="1" u="sng" dirty="0">
                <a:latin typeface="Arial" pitchFamily="34" charset="0"/>
                <a:cs typeface="Arial" pitchFamily="34" charset="0"/>
              </a:rPr>
              <a:t>Behavioral Systems</a:t>
            </a:r>
          </a:p>
        </p:txBody>
      </p:sp>
      <p:sp>
        <p:nvSpPr>
          <p:cNvPr id="36880" name="AutoShape 2"/>
          <p:cNvSpPr>
            <a:spLocks noChangeArrowheads="1"/>
          </p:cNvSpPr>
          <p:nvPr/>
        </p:nvSpPr>
        <p:spPr bwMode="auto">
          <a:xfrm>
            <a:off x="2819400" y="1524000"/>
            <a:ext cx="3733800" cy="5181600"/>
          </a:xfrm>
          <a:prstGeom prst="triangle">
            <a:avLst>
              <a:gd name="adj" fmla="val 50000"/>
            </a:avLst>
          </a:prstGeom>
          <a:solidFill>
            <a:srgbClr val="009900"/>
          </a:solidFill>
          <a:ln w="9525">
            <a:solidFill>
              <a:schemeClr val="tx1"/>
            </a:solidFill>
            <a:miter lim="800000"/>
            <a:headEnd/>
            <a:tailEnd/>
          </a:ln>
        </p:spPr>
        <p:txBody>
          <a:bodyPr wrap="none" anchor="ctr"/>
          <a:lstStyle/>
          <a:p>
            <a:pPr algn="ctr"/>
            <a:endParaRPr lang="en-US">
              <a:latin typeface="Times New Roman" pitchFamily="18" charset="0"/>
              <a:cs typeface="Arial" pitchFamily="34" charset="0"/>
            </a:endParaRPr>
          </a:p>
        </p:txBody>
      </p:sp>
      <p:sp>
        <p:nvSpPr>
          <p:cNvPr id="34" name="AutoShape 3"/>
          <p:cNvSpPr>
            <a:spLocks noChangeArrowheads="1"/>
          </p:cNvSpPr>
          <p:nvPr/>
        </p:nvSpPr>
        <p:spPr bwMode="auto">
          <a:xfrm>
            <a:off x="4114800" y="1676400"/>
            <a:ext cx="1143000" cy="1447800"/>
          </a:xfrm>
          <a:prstGeom prst="triangle">
            <a:avLst>
              <a:gd name="adj" fmla="val 50000"/>
            </a:avLst>
          </a:prstGeom>
          <a:solidFill>
            <a:srgbClr val="FFFF00"/>
          </a:solidFill>
          <a:ln w="9525">
            <a:solidFill>
              <a:schemeClr val="tx1"/>
            </a:solidFill>
            <a:miter lim="800000"/>
            <a:headEnd/>
            <a:tailEnd/>
          </a:ln>
          <a:effectLst>
            <a:glow rad="228600">
              <a:srgbClr val="FFFF00">
                <a:alpha val="40000"/>
              </a:srgbClr>
            </a:glow>
          </a:effectLst>
        </p:spPr>
        <p:txBody>
          <a:bodyPr wrap="none" anchor="ctr"/>
          <a:lstStyle/>
          <a:p>
            <a:pPr algn="ctr">
              <a:defRPr/>
            </a:pPr>
            <a:endParaRPr lang="en-US">
              <a:latin typeface="Times New Roman" pitchFamily="18" charset="0"/>
              <a:ea typeface="ＭＳ Ｐゴシック" charset="-128"/>
              <a:cs typeface="Arial" pitchFamily="34" charset="0"/>
            </a:endParaRPr>
          </a:p>
        </p:txBody>
      </p:sp>
      <p:sp>
        <p:nvSpPr>
          <p:cNvPr id="50" name="Text Box 4"/>
          <p:cNvSpPr txBox="1">
            <a:spLocks noChangeArrowheads="1"/>
          </p:cNvSpPr>
          <p:nvPr/>
        </p:nvSpPr>
        <p:spPr bwMode="auto">
          <a:xfrm>
            <a:off x="5334000" y="2667000"/>
            <a:ext cx="768350" cy="307975"/>
          </a:xfrm>
          <a:prstGeom prst="rect">
            <a:avLst/>
          </a:prstGeom>
          <a:noFill/>
          <a:ln w="9525">
            <a:noFill/>
            <a:miter lim="800000"/>
            <a:headEnd/>
            <a:tailEnd/>
          </a:ln>
        </p:spPr>
        <p:txBody>
          <a:bodyPr wrap="none">
            <a:spAutoFit/>
          </a:bodyPr>
          <a:lstStyle/>
          <a:p>
            <a:pPr eaLnBrk="0" hangingPunct="0"/>
            <a:r>
              <a:rPr lang="en-US" sz="1400" b="1">
                <a:latin typeface="Comic Sans MS" pitchFamily="66" charset="0"/>
              </a:rPr>
              <a:t>5-10%</a:t>
            </a:r>
          </a:p>
        </p:txBody>
      </p:sp>
      <p:sp>
        <p:nvSpPr>
          <p:cNvPr id="51" name="Rectangle 50"/>
          <p:cNvSpPr>
            <a:spLocks noChangeArrowheads="1"/>
          </p:cNvSpPr>
          <p:nvPr/>
        </p:nvSpPr>
        <p:spPr bwMode="auto">
          <a:xfrm>
            <a:off x="5867400" y="4267200"/>
            <a:ext cx="877888" cy="307975"/>
          </a:xfrm>
          <a:prstGeom prst="rect">
            <a:avLst/>
          </a:prstGeom>
          <a:noFill/>
          <a:ln w="9525">
            <a:noFill/>
            <a:miter lim="800000"/>
            <a:headEnd/>
            <a:tailEnd/>
          </a:ln>
        </p:spPr>
        <p:txBody>
          <a:bodyPr wrap="none">
            <a:spAutoFit/>
          </a:bodyPr>
          <a:lstStyle/>
          <a:p>
            <a:r>
              <a:rPr lang="en-US" sz="1400" b="1">
                <a:latin typeface="Comic Sans MS" pitchFamily="66" charset="0"/>
              </a:rPr>
              <a:t>80-90%</a:t>
            </a:r>
            <a:endParaRPr lang="en-US" sz="1400" b="1"/>
          </a:p>
        </p:txBody>
      </p:sp>
      <p:sp>
        <p:nvSpPr>
          <p:cNvPr id="32" name="AutoShape 14"/>
          <p:cNvSpPr>
            <a:spLocks noChangeArrowheads="1"/>
          </p:cNvSpPr>
          <p:nvPr/>
        </p:nvSpPr>
        <p:spPr bwMode="auto">
          <a:xfrm>
            <a:off x="4419600" y="1600200"/>
            <a:ext cx="533400" cy="685800"/>
          </a:xfrm>
          <a:prstGeom prst="triangle">
            <a:avLst>
              <a:gd name="adj" fmla="val 57143"/>
            </a:avLst>
          </a:prstGeom>
          <a:solidFill>
            <a:srgbClr val="FF0000"/>
          </a:solidFill>
          <a:ln w="9525">
            <a:solidFill>
              <a:schemeClr val="tx1"/>
            </a:solidFill>
            <a:miter lim="800000"/>
            <a:headEnd/>
            <a:tailEnd/>
          </a:ln>
          <a:effectLst>
            <a:glow rad="139700">
              <a:schemeClr val="accent2">
                <a:satMod val="175000"/>
                <a:alpha val="40000"/>
              </a:schemeClr>
            </a:glow>
          </a:effectLst>
        </p:spPr>
        <p:txBody>
          <a:bodyPr wrap="none" anchor="ctr"/>
          <a:lstStyle/>
          <a:p>
            <a:pPr>
              <a:defRPr/>
            </a:pPr>
            <a:endParaRPr lang="en-US">
              <a:latin typeface="Calibri" pitchFamily="34" charset="0"/>
              <a:ea typeface="ＭＳ Ｐゴシック" charset="-128"/>
              <a:cs typeface="ＭＳ Ｐゴシック" charset="-128"/>
            </a:endParaRPr>
          </a:p>
        </p:txBody>
      </p:sp>
    </p:spTree>
    <p:extLst>
      <p:ext uri="{BB962C8B-B14F-4D97-AF65-F5344CB8AC3E}">
        <p14:creationId xmlns:p14="http://schemas.microsoft.com/office/powerpoint/2010/main" val="17001934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32"/>
                                        </p:tgtEl>
                                        <p:attrNameLst>
                                          <p:attrName>style.visibility</p:attrName>
                                        </p:attrNameLst>
                                      </p:cBhvr>
                                      <p:to>
                                        <p:strVal val="visible"/>
                                      </p:to>
                                    </p:set>
                                    <p:animEffect transition="in" filter="dissolve">
                                      <p:cBhvr>
                                        <p:cTn id="15" dur="500"/>
                                        <p:tgtEl>
                                          <p:spTgt spid="1032"/>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dissolve">
                                      <p:cBhvr>
                                        <p:cTn id="18" dur="500"/>
                                        <p:tgtEl>
                                          <p:spTgt spid="51"/>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dissolve">
                                      <p:cBhvr>
                                        <p:cTn id="23" dur="500"/>
                                        <p:tgtEl>
                                          <p:spTgt spid="34"/>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030"/>
                                        </p:tgtEl>
                                        <p:attrNameLst>
                                          <p:attrName>style.visibility</p:attrName>
                                        </p:attrNameLst>
                                      </p:cBhvr>
                                      <p:to>
                                        <p:strVal val="visible"/>
                                      </p:to>
                                    </p:set>
                                    <p:animEffect transition="in" filter="dissolve">
                                      <p:cBhvr>
                                        <p:cTn id="26" dur="500"/>
                                        <p:tgtEl>
                                          <p:spTgt spid="1030"/>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dissolve">
                                      <p:cBhvr>
                                        <p:cTn id="29" dur="500"/>
                                        <p:tgtEl>
                                          <p:spTgt spid="50"/>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dissolve">
                                      <p:cBhvr>
                                        <p:cTn id="34" dur="500"/>
                                        <p:tgtEl>
                                          <p:spTgt spid="4"/>
                                        </p:tgtEl>
                                      </p:cBhvr>
                                    </p:animEffect>
                                  </p:childTnLst>
                                </p:cTn>
                              </p:par>
                              <p:par>
                                <p:cTn id="35" presetID="9" presetClass="entr" presetSubtype="0" fill="hold"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dissolve">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dissolve">
                                      <p:cBhvr>
                                        <p:cTn id="42" dur="500"/>
                                        <p:tgtEl>
                                          <p:spTgt spid="32"/>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028"/>
                                        </p:tgtEl>
                                        <p:attrNameLst>
                                          <p:attrName>style.visibility</p:attrName>
                                        </p:attrNameLst>
                                      </p:cBhvr>
                                      <p:to>
                                        <p:strVal val="visible"/>
                                      </p:to>
                                    </p:set>
                                    <p:animEffect transition="in" filter="dissolve">
                                      <p:cBhvr>
                                        <p:cTn id="45" dur="500"/>
                                        <p:tgtEl>
                                          <p:spTgt spid="1028"/>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029"/>
                                        </p:tgtEl>
                                        <p:attrNameLst>
                                          <p:attrName>style.visibility</p:attrName>
                                        </p:attrNameLst>
                                      </p:cBhvr>
                                      <p:to>
                                        <p:strVal val="visible"/>
                                      </p:to>
                                    </p:set>
                                    <p:animEffect transition="in" filter="dissolve">
                                      <p:cBhvr>
                                        <p:cTn id="48" dur="500"/>
                                        <p:tgtEl>
                                          <p:spTgt spid="1029"/>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dissolve">
                                      <p:cBhvr>
                                        <p:cTn id="53" dur="500"/>
                                        <p:tgtEl>
                                          <p:spTgt spid="2"/>
                                        </p:tgtEl>
                                      </p:cBhvr>
                                    </p:animEffect>
                                  </p:childTnLst>
                                </p:cTn>
                              </p:par>
                              <p:par>
                                <p:cTn id="54" presetID="9" presetClass="entr" presetSubtype="0" fill="hold" nodeType="with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dissolve">
                                      <p:cBhvr>
                                        <p:cTn id="56" dur="500"/>
                                        <p:tgtEl>
                                          <p:spTgt spid="3"/>
                                        </p:tgtEl>
                                      </p:cBhvr>
                                    </p:animEffect>
                                  </p:childTnLst>
                                </p:cTn>
                              </p:par>
                              <p:par>
                                <p:cTn id="57" presetID="1" presetClass="entr" presetSubtype="0" fill="hold" nodeType="withEffect">
                                  <p:stCondLst>
                                    <p:cond delay="0"/>
                                  </p:stCondLst>
                                  <p:childTnLst>
                                    <p:set>
                                      <p:cBhvr>
                                        <p:cTn id="58" dur="1" fill="hold">
                                          <p:stCondLst>
                                            <p:cond delay="499"/>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p:bldP spid="1029" grpId="0"/>
      <p:bldP spid="1030" grpId="0"/>
      <p:bldP spid="1032" grpId="0"/>
      <p:bldP spid="50" grpId="0"/>
      <p:bldP spid="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spcBef>
                <a:spcPts val="0"/>
              </a:spcBef>
              <a:defRPr/>
            </a:pPr>
            <a:r>
              <a:rPr lang="en-US" dirty="0">
                <a:latin typeface="Century Gothic" panose="020B0502020202020204" pitchFamily="34" charset="0"/>
              </a:rPr>
              <a:t>Referral Process</a:t>
            </a:r>
          </a:p>
        </p:txBody>
      </p:sp>
      <p:sp>
        <p:nvSpPr>
          <p:cNvPr id="3" name="Content Placeholder 2"/>
          <p:cNvSpPr>
            <a:spLocks noGrp="1"/>
          </p:cNvSpPr>
          <p:nvPr>
            <p:ph idx="1"/>
          </p:nvPr>
        </p:nvSpPr>
        <p:spPr>
          <a:xfrm>
            <a:off x="457200" y="1676400"/>
            <a:ext cx="8305800" cy="4525963"/>
          </a:xfrm>
        </p:spPr>
        <p:txBody>
          <a:bodyPr>
            <a:normAutofit lnSpcReduction="10000"/>
          </a:bodyPr>
          <a:lstStyle/>
          <a:p>
            <a:pPr marL="571500" indent="-571500"/>
            <a:r>
              <a:rPr lang="en-US" sz="3600" dirty="0"/>
              <a:t>Request for evaluation </a:t>
            </a:r>
            <a:r>
              <a:rPr lang="en-US" sz="3600" dirty="0" smtClean="0"/>
              <a:t>letters (10 days)</a:t>
            </a:r>
            <a:endParaRPr lang="en-US" sz="2800" dirty="0"/>
          </a:p>
          <a:p>
            <a:pPr marL="571500" indent="-571500"/>
            <a:r>
              <a:rPr lang="en-US" sz="3600" dirty="0" smtClean="0"/>
              <a:t>PPT-Pupil Personnel Team (monthly meeting)</a:t>
            </a:r>
          </a:p>
          <a:p>
            <a:pPr marL="571500" indent="-571500"/>
            <a:r>
              <a:rPr lang="en-US" sz="3600" dirty="0" smtClean="0"/>
              <a:t>RTI-Response to Intervention (6-8 weeks) </a:t>
            </a:r>
          </a:p>
          <a:p>
            <a:pPr marL="571500" indent="-571500"/>
            <a:r>
              <a:rPr lang="en-US" sz="3600" dirty="0" smtClean="0"/>
              <a:t>SIT-School Implementation Team </a:t>
            </a:r>
          </a:p>
          <a:p>
            <a:pPr marL="571500" indent="-571500"/>
            <a:r>
              <a:rPr lang="en-US" sz="3600" dirty="0" smtClean="0"/>
              <a:t>IEP Teacher</a:t>
            </a:r>
          </a:p>
        </p:txBody>
      </p:sp>
    </p:spTree>
    <p:extLst>
      <p:ext uri="{BB962C8B-B14F-4D97-AF65-F5344CB8AC3E}">
        <p14:creationId xmlns:p14="http://schemas.microsoft.com/office/powerpoint/2010/main" val="2236308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Comprehensive Educational Plan: </a:t>
            </a:r>
            <a:br>
              <a:rPr lang="en-US" sz="4000" dirty="0" smtClean="0"/>
            </a:br>
            <a:r>
              <a:rPr lang="en-US" sz="4000" dirty="0" smtClean="0"/>
              <a:t>5 Goals</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a:t>By June, 2016, 90% of all students in grades K-5 will improve their </a:t>
            </a:r>
            <a:r>
              <a:rPr lang="en-US" b="1" dirty="0"/>
              <a:t>comprehension sk</a:t>
            </a:r>
            <a:r>
              <a:rPr lang="en-US" dirty="0"/>
              <a:t>ills as measured by making at least one year’s growth on the TCRWP (Teachers college Reading and Writing project) benchmarks for progress reading levels</a:t>
            </a:r>
            <a:r>
              <a:rPr lang="en-US" dirty="0" smtClean="0"/>
              <a:t>.</a:t>
            </a:r>
          </a:p>
          <a:p>
            <a:r>
              <a:rPr lang="en-US" dirty="0"/>
              <a:t>By June, 2016, 100% of teachers will use the language of the P.S. 162 </a:t>
            </a:r>
            <a:r>
              <a:rPr lang="en-US" b="1" dirty="0" err="1" smtClean="0"/>
              <a:t>GRRRReat</a:t>
            </a:r>
            <a:r>
              <a:rPr lang="en-US" b="1" dirty="0" smtClean="0"/>
              <a:t> </a:t>
            </a:r>
            <a:r>
              <a:rPr lang="en-US" b="1" dirty="0"/>
              <a:t>Citizen Program</a:t>
            </a:r>
            <a:r>
              <a:rPr lang="en-US" dirty="0" smtClean="0"/>
              <a:t>.</a:t>
            </a:r>
          </a:p>
          <a:p>
            <a:r>
              <a:rPr lang="en-US" dirty="0"/>
              <a:t>By June of 2016, teachers will collaborate horizontally and vertically to align writing curriculum so that 80% of students in grades 3-5 will to maintain or improve one level of student proficiency on </a:t>
            </a:r>
            <a:r>
              <a:rPr lang="en-US" b="1" dirty="0"/>
              <a:t>written analysis of </a:t>
            </a:r>
            <a:r>
              <a:rPr lang="en-US" b="1"/>
              <a:t>informational </a:t>
            </a:r>
            <a:r>
              <a:rPr lang="en-US" b="1" smtClean="0"/>
              <a:t>text. </a:t>
            </a:r>
            <a:r>
              <a:rPr lang="en-US" dirty="0"/>
              <a:t>utilizing  Ready-Gen</a:t>
            </a:r>
            <a:r>
              <a:rPr lang="en-US" b="1" dirty="0"/>
              <a:t> </a:t>
            </a:r>
            <a:r>
              <a:rPr lang="en-US" dirty="0"/>
              <a:t> </a:t>
            </a:r>
            <a:r>
              <a:rPr lang="en-US" b="1" dirty="0"/>
              <a:t>writing rubric or teacher-created rubrics</a:t>
            </a:r>
            <a:r>
              <a:rPr lang="en-US" dirty="0"/>
              <a:t>.  </a:t>
            </a:r>
            <a:endParaRPr lang="en-US" dirty="0" smtClean="0"/>
          </a:p>
          <a:p>
            <a:r>
              <a:rPr lang="en-US" dirty="0"/>
              <a:t>By June, 2016, 75% of teachers will participate in at least one </a:t>
            </a:r>
            <a:r>
              <a:rPr lang="en-US" b="1" dirty="0" smtClean="0"/>
              <a:t>inter- </a:t>
            </a:r>
            <a:r>
              <a:rPr lang="en-US" b="1" dirty="0"/>
              <a:t>visitation </a:t>
            </a:r>
            <a:r>
              <a:rPr lang="en-US" b="1" dirty="0" smtClean="0"/>
              <a:t>to improve upon </a:t>
            </a:r>
            <a:r>
              <a:rPr lang="en-US" b="1" dirty="0"/>
              <a:t>their professional </a:t>
            </a:r>
            <a:r>
              <a:rPr lang="en-US" b="1" dirty="0" smtClean="0"/>
              <a:t>goals</a:t>
            </a:r>
            <a:r>
              <a:rPr lang="en-US" dirty="0" smtClean="0"/>
              <a:t>.</a:t>
            </a:r>
          </a:p>
          <a:p>
            <a:r>
              <a:rPr lang="en-US" dirty="0"/>
              <a:t>By June, 2016, there will be at least 5 community events offered to parents and families to </a:t>
            </a:r>
            <a:r>
              <a:rPr lang="en-US" b="1" dirty="0"/>
              <a:t>increase parent participation </a:t>
            </a:r>
            <a:r>
              <a:rPr lang="en-US" dirty="0"/>
              <a:t>and there will be at least 30% family participation in at least three of these events as measured by attendance records.</a:t>
            </a:r>
            <a:endParaRPr lang="en-US" dirty="0" smtClean="0"/>
          </a:p>
        </p:txBody>
      </p:sp>
    </p:spTree>
    <p:extLst>
      <p:ext uri="{BB962C8B-B14F-4D97-AF65-F5344CB8AC3E}">
        <p14:creationId xmlns:p14="http://schemas.microsoft.com/office/powerpoint/2010/main" val="312811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 DOE</Template>
  <TotalTime>6034</TotalTime>
  <Words>1232</Words>
  <Application>Microsoft Office PowerPoint</Application>
  <PresentationFormat>On-screen Show (4:3)</PresentationFormat>
  <Paragraphs>153</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Executive</vt:lpstr>
      <vt:lpstr>Building Coherence:  P.S. 162Q Professional Learning Plan   October 5, 2015</vt:lpstr>
      <vt:lpstr>Building Coherence:  P.S. 162Q Professional Learning Plan  October 5, 2015</vt:lpstr>
      <vt:lpstr>Framework for Great Schools</vt:lpstr>
      <vt:lpstr>PowerPoint Presentation</vt:lpstr>
      <vt:lpstr>Observations</vt:lpstr>
      <vt:lpstr>October 2015: Be part of the solution and the learning</vt:lpstr>
      <vt:lpstr>Designing School-Wide Systems  for Student Success</vt:lpstr>
      <vt:lpstr>Referral Process</vt:lpstr>
      <vt:lpstr>Comprehensive Educational Plan:  5 Goals</vt:lpstr>
      <vt:lpstr>IPC Teacher Goals Data</vt:lpstr>
      <vt:lpstr>Instructional Focus</vt:lpstr>
      <vt:lpstr>“PL” Vision</vt:lpstr>
      <vt:lpstr>“PL” Plan</vt:lpstr>
      <vt:lpstr>How are you aligning your PL Plan to the expectations in the QR/PPO rubric?</vt:lpstr>
      <vt:lpstr>How are you aligning your PL Plan to the expectations in the QR/PPO rubric?</vt:lpstr>
      <vt:lpstr>How are you aligning your PL Plan to the expectations in the QR/PPO rubric?</vt:lpstr>
      <vt:lpstr>Resources Opportunities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 162Q 2015-2016 School Year Faculty Presentation September 8, 2015</dc:title>
  <dc:creator>Pin Lee</dc:creator>
  <cp:lastModifiedBy>admin</cp:lastModifiedBy>
  <cp:revision>101</cp:revision>
  <cp:lastPrinted>2015-09-30T20:14:34Z</cp:lastPrinted>
  <dcterms:created xsi:type="dcterms:W3CDTF">2015-07-18T11:23:37Z</dcterms:created>
  <dcterms:modified xsi:type="dcterms:W3CDTF">2015-10-06T11:42:14Z</dcterms:modified>
</cp:coreProperties>
</file>